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0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83" r:id="rId12"/>
    <p:sldId id="269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5" r:id="rId22"/>
    <p:sldId id="287" r:id="rId23"/>
    <p:sldId id="288" r:id="rId2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6600"/>
    <a:srgbClr val="FF9900"/>
    <a:srgbClr val="FFC46D"/>
    <a:srgbClr val="EA8B00"/>
    <a:srgbClr val="FFFFCC"/>
    <a:srgbClr val="FFFF99"/>
    <a:srgbClr val="FFDEBD"/>
    <a:srgbClr val="F8FEAC"/>
    <a:srgbClr val="FFE3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2" autoAdjust="0"/>
    <p:restoredTop sz="94660"/>
  </p:normalViewPr>
  <p:slideViewPr>
    <p:cSldViewPr>
      <p:cViewPr varScale="1">
        <p:scale>
          <a:sx n="101" d="100"/>
          <a:sy n="101" d="100"/>
        </p:scale>
        <p:origin x="-2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1CCEA-5A21-4A47-9BCB-2D3CF77DA8C9}" type="datetimeFigureOut">
              <a:rPr lang="hu-HU" smtClean="0"/>
              <a:t>2017.10.03.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C9E97-D803-4D89-B1FD-B8116E9FFB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5851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2D26-51E4-4A4B-853F-77136460B1F4}" type="datetimeFigureOut">
              <a:rPr lang="hu-HU" smtClean="0"/>
              <a:t>2017.10.03.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1CCB-ADAE-4971-BB00-E3C2F0F702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5485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2D26-51E4-4A4B-853F-77136460B1F4}" type="datetimeFigureOut">
              <a:rPr lang="hu-HU" smtClean="0"/>
              <a:t>2017.10.03.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1CCB-ADAE-4971-BB00-E3C2F0F702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3435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2D26-51E4-4A4B-853F-77136460B1F4}" type="datetimeFigureOut">
              <a:rPr lang="hu-HU" smtClean="0"/>
              <a:t>2017.10.03.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1CCB-ADAE-4971-BB00-E3C2F0F702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368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2D26-51E4-4A4B-853F-77136460B1F4}" type="datetimeFigureOut">
              <a:rPr lang="hu-HU" smtClean="0"/>
              <a:t>2017.10.03.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1CCB-ADAE-4971-BB00-E3C2F0F702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023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2D26-51E4-4A4B-853F-77136460B1F4}" type="datetimeFigureOut">
              <a:rPr lang="hu-HU" smtClean="0"/>
              <a:t>2017.10.03.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1CCB-ADAE-4971-BB00-E3C2F0F702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949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2D26-51E4-4A4B-853F-77136460B1F4}" type="datetimeFigureOut">
              <a:rPr lang="hu-HU" smtClean="0"/>
              <a:t>2017.10.03.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1CCB-ADAE-4971-BB00-E3C2F0F702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374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2D26-51E4-4A4B-853F-77136460B1F4}" type="datetimeFigureOut">
              <a:rPr lang="hu-HU" smtClean="0"/>
              <a:t>2017.10.03.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1CCB-ADAE-4971-BB00-E3C2F0F702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241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2D26-51E4-4A4B-853F-77136460B1F4}" type="datetimeFigureOut">
              <a:rPr lang="hu-HU" smtClean="0"/>
              <a:t>2017.10.03.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1CCB-ADAE-4971-BB00-E3C2F0F702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4326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2D26-51E4-4A4B-853F-77136460B1F4}" type="datetimeFigureOut">
              <a:rPr lang="hu-HU" smtClean="0"/>
              <a:t>2017.10.03.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1CCB-ADAE-4971-BB00-E3C2F0F702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319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2D26-51E4-4A4B-853F-77136460B1F4}" type="datetimeFigureOut">
              <a:rPr lang="hu-HU" smtClean="0"/>
              <a:t>2017.10.03.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1CCB-ADAE-4971-BB00-E3C2F0F702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941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2D26-51E4-4A4B-853F-77136460B1F4}" type="datetimeFigureOut">
              <a:rPr lang="hu-HU" smtClean="0"/>
              <a:t>2017.10.03.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81CCB-ADAE-4971-BB00-E3C2F0F702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433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rgbClr val="FF9900">
                <a:alpha val="67000"/>
              </a:srgbClr>
            </a:gs>
            <a:gs pos="100000">
              <a:srgbClr val="FF9900"/>
            </a:gs>
            <a:gs pos="75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92D26-51E4-4A4B-853F-77136460B1F4}" type="datetimeFigureOut">
              <a:rPr lang="hu-HU" smtClean="0"/>
              <a:t>2017.10.03.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81CCB-ADAE-4971-BB00-E3C2F0F7026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674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2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41.jpe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microsoft.com/office/2007/relationships/hdphoto" Target="../media/hdphoto7.wdp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églalap 23"/>
          <p:cNvSpPr/>
          <p:nvPr/>
        </p:nvSpPr>
        <p:spPr>
          <a:xfrm>
            <a:off x="0" y="476672"/>
            <a:ext cx="9865096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3381" y="3861048"/>
            <a:ext cx="7448939" cy="1872208"/>
          </a:xfrm>
          <a:prstGeom prst="rect">
            <a:avLst/>
          </a:prstGeom>
          <a:gradFill flip="none" rotWithShape="1">
            <a:gsLst>
              <a:gs pos="69000">
                <a:srgbClr val="FFEBCC"/>
              </a:gs>
              <a:gs pos="48000">
                <a:srgbClr val="FFC46D"/>
              </a:gs>
              <a:gs pos="0">
                <a:srgbClr val="FF9900"/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5409230" cy="1515008"/>
          </a:xfrm>
          <a:prstGeom prst="rect">
            <a:avLst/>
          </a:prstGeom>
          <a:noFill/>
          <a:ln>
            <a:noFill/>
          </a:ln>
          <a:effectLst>
            <a:glow rad="1905000">
              <a:schemeClr val="bg1">
                <a:alpha val="47000"/>
              </a:schemeClr>
            </a:glow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221088"/>
            <a:ext cx="8028384" cy="1368152"/>
          </a:xfrm>
        </p:spPr>
        <p:txBody>
          <a:bodyPr anchor="ctr">
            <a:normAutofit fontScale="90000"/>
          </a:bodyPr>
          <a:lstStyle/>
          <a:p>
            <a:pPr algn="l" eaLnBrk="1" hangingPunct="1"/>
            <a:r>
              <a:rPr lang="hu-HU" altLang="hu-HU" sz="2400" b="1" dirty="0" smtClean="0">
                <a:solidFill>
                  <a:srgbClr val="234B85"/>
                </a:solidFill>
              </a:rPr>
              <a:t/>
            </a:r>
            <a:br>
              <a:rPr lang="hu-HU" altLang="hu-HU" sz="2400" b="1" dirty="0" smtClean="0">
                <a:solidFill>
                  <a:srgbClr val="234B85"/>
                </a:solidFill>
              </a:rPr>
            </a:br>
            <a:r>
              <a:rPr lang="hu-HU" altLang="hu-HU" sz="42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Német Nemzetiségi </a:t>
            </a:r>
            <a:br>
              <a:rPr lang="hu-HU" altLang="hu-HU" sz="42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hu-HU" altLang="hu-HU" sz="42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Gimnázium </a:t>
            </a:r>
            <a:r>
              <a:rPr lang="hu-HU" altLang="hu-HU" sz="40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és Kollégium</a:t>
            </a:r>
            <a:r>
              <a:rPr lang="hu-HU" altLang="hu-HU" sz="42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hu-HU" altLang="hu-HU" sz="42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hu-HU" altLang="hu-HU" sz="22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XX. Ker. Serény u. 1.</a:t>
            </a:r>
            <a:r>
              <a:rPr lang="hu-HU" altLang="hu-HU" sz="3600" dirty="0" smtClean="0">
                <a:solidFill>
                  <a:srgbClr val="234B85"/>
                </a:solidFill>
              </a:rPr>
              <a:t/>
            </a:r>
            <a:br>
              <a:rPr lang="hu-HU" altLang="hu-HU" sz="3600" dirty="0" smtClean="0">
                <a:solidFill>
                  <a:srgbClr val="234B85"/>
                </a:solidFill>
              </a:rPr>
            </a:br>
            <a:endParaRPr lang="hu-HU" altLang="hu-HU" sz="3600" dirty="0" smtClean="0">
              <a:solidFill>
                <a:srgbClr val="234B85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251520" y="5949280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Hagyomány, tudás, lehetőség</a:t>
            </a:r>
            <a:endParaRPr lang="hu-HU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869" y="-27384"/>
            <a:ext cx="17721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79512" y="620688"/>
            <a:ext cx="8424863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2800" b="1" noProof="1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Deutsches Nationalitätengymnasium </a:t>
            </a:r>
          </a:p>
          <a:p>
            <a:pPr eaLnBrk="1" hangingPunct="1"/>
            <a:r>
              <a:rPr lang="hu-HU" altLang="hu-HU" sz="2800" b="1" noProof="1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und Schülerwohnheim</a:t>
            </a:r>
            <a:endParaRPr lang="hu-HU" altLang="hu-HU" sz="2800" b="1" noProof="1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59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60848"/>
            <a:ext cx="2394405" cy="792088"/>
          </a:xfrm>
          <a:prstGeom prst="rect">
            <a:avLst/>
          </a:prstGeom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922114"/>
          </a:xfrm>
        </p:spPr>
        <p:txBody>
          <a:bodyPr>
            <a:normAutofit fontScale="90000"/>
          </a:bodyPr>
          <a:lstStyle/>
          <a:p>
            <a:pPr marL="533400" indent="-533400" algn="l" eaLnBrk="1" hangingPunct="1"/>
            <a:r>
              <a:rPr lang="hu-HU" altLang="hu-HU" sz="49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Ami nálunk megszerezhető... </a:t>
            </a:r>
            <a:r>
              <a:rPr lang="hu-HU" altLang="hu-HU" sz="31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Eredményeink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628800"/>
            <a:ext cx="8583910" cy="223224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hu-HU" altLang="hu-HU" sz="2400" dirty="0" smtClean="0">
                <a:latin typeface="Arial" charset="0"/>
              </a:rPr>
              <a:t>Biztos, használható (német, angol) nyelvtudás, - vizsga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hu-HU" altLang="hu-HU" sz="2400" dirty="0" smtClean="0">
                <a:latin typeface="Arial" charset="0"/>
              </a:rPr>
              <a:t>DSD – nyelvdiploma (ingyen!)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hu-HU" altLang="hu-HU" sz="2400" dirty="0" smtClean="0">
                <a:latin typeface="Arial" charset="0"/>
              </a:rPr>
              <a:t>Kiugró érettségi/ felvételi eredmények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hu-HU" altLang="hu-HU" sz="2400" dirty="0" smtClean="0">
                <a:latin typeface="Arial" charset="0"/>
              </a:rPr>
              <a:t>Továbbtanulás minden irányba – nemcsak bölcsész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hu-HU" altLang="hu-HU" sz="2400" dirty="0" smtClean="0">
                <a:latin typeface="Arial" charset="0"/>
              </a:rPr>
              <a:t>OKTV helyezések + pluszpontok!</a:t>
            </a:r>
          </a:p>
        </p:txBody>
      </p:sp>
      <p:cxnSp>
        <p:nvCxnSpPr>
          <p:cNvPr id="9" name="Egyenes összekötő 8"/>
          <p:cNvCxnSpPr/>
          <p:nvPr/>
        </p:nvCxnSpPr>
        <p:spPr>
          <a:xfrm>
            <a:off x="0" y="1340768"/>
            <a:ext cx="8964488" cy="0"/>
          </a:xfrm>
          <a:prstGeom prst="line">
            <a:avLst/>
          </a:prstGeom>
          <a:ln w="88900">
            <a:solidFill>
              <a:srgbClr val="FF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12" y="1556792"/>
            <a:ext cx="8503063" cy="495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993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34 0.02732 L -0.22638 0.20579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0.10509 L 0.25208 0.304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25121"/>
            <a:ext cx="8784976" cy="1340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altLang="hu-HU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Szerezhetsz ösztöndíjat!</a:t>
            </a:r>
          </a:p>
          <a:p>
            <a:pPr algn="l"/>
            <a:r>
              <a:rPr lang="hu-HU" altLang="hu-HU" sz="2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Pénz </a:t>
            </a:r>
            <a:r>
              <a:rPr lang="hu-HU" altLang="hu-HU" sz="21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és/vagy</a:t>
            </a:r>
            <a:r>
              <a:rPr lang="hu-HU" altLang="hu-HU" sz="25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utazás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512" y="1700808"/>
            <a:ext cx="8820150" cy="34563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u-HU" altLang="hu-HU" sz="26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Nemzetiségi ösztöndíjak </a:t>
            </a:r>
            <a:r>
              <a:rPr lang="hu-HU" altLang="hu-HU" sz="22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(kiemelkedő nemz. tevékenység)</a:t>
            </a:r>
          </a:p>
          <a:p>
            <a:pPr lvl="1">
              <a:lnSpc>
                <a:spcPct val="105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u-HU" altLang="hu-HU" sz="22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Budapesti/ Pest megyei/ Pestszentlőrinci </a:t>
            </a:r>
            <a:r>
              <a:rPr lang="hu-HU" altLang="hu-HU" sz="2200" dirty="0" err="1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Önkorm</a:t>
            </a:r>
            <a:r>
              <a:rPr lang="hu-HU" altLang="hu-HU" sz="22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. Ösztöndíjai</a:t>
            </a:r>
          </a:p>
          <a:p>
            <a:pPr lvl="1">
              <a:lnSpc>
                <a:spcPct val="105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u-HU" altLang="hu-HU" sz="22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„Giga” Nemzetiségi </a:t>
            </a:r>
            <a:r>
              <a:rPr lang="hu-HU" altLang="hu-HU" sz="2200" dirty="0" err="1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Tanulm</a:t>
            </a:r>
            <a:r>
              <a:rPr lang="hu-HU" altLang="hu-HU" sz="22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. Ösztöndíj (</a:t>
            </a:r>
            <a:r>
              <a:rPr lang="hu-HU" altLang="hu-HU" sz="2200" dirty="0" err="1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Miniszt</a:t>
            </a:r>
            <a:r>
              <a:rPr lang="hu-HU" altLang="hu-HU" sz="22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., 60.000/hó/2év)</a:t>
            </a:r>
          </a:p>
          <a:p>
            <a:pPr>
              <a:lnSpc>
                <a:spcPct val="105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hu-HU" altLang="hu-HU" sz="2400" dirty="0" smtClean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05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u-HU" altLang="hu-HU" sz="26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Németországi ösztöndíjak </a:t>
            </a:r>
            <a:r>
              <a:rPr lang="hu-HU" altLang="hu-HU" sz="22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(2-4 hetes </a:t>
            </a:r>
            <a:r>
              <a:rPr lang="hu-HU" altLang="hu-HU" sz="2200" dirty="0" err="1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kinttartózkodás</a:t>
            </a:r>
            <a:r>
              <a:rPr lang="hu-HU" altLang="hu-HU" sz="22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hu-HU" altLang="hu-H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Goethe-ösztöndíj (3 hét)</a:t>
            </a:r>
          </a:p>
          <a:p>
            <a:pPr lvl="1">
              <a:lnSpc>
                <a:spcPct val="80000"/>
              </a:lnSpc>
            </a:pPr>
            <a:r>
              <a:rPr lang="hu-HU" altLang="hu-H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Baden-Württemberg (4 hét)</a:t>
            </a:r>
          </a:p>
          <a:p>
            <a:pPr lvl="1">
              <a:lnSpc>
                <a:spcPct val="80000"/>
              </a:lnSpc>
            </a:pPr>
            <a:r>
              <a:rPr lang="hu-HU" altLang="hu-H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 (3-4 hét)</a:t>
            </a:r>
          </a:p>
          <a:p>
            <a:pPr lvl="1">
              <a:lnSpc>
                <a:spcPct val="80000"/>
              </a:lnSpc>
            </a:pPr>
            <a:r>
              <a:rPr lang="hu-HU" altLang="hu-HU" sz="22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ZfA</a:t>
            </a:r>
            <a:r>
              <a:rPr lang="hu-HU" altLang="hu-H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jutalomösztöndíjai versenyeredményekért (3-4 hét)</a:t>
            </a:r>
          </a:p>
          <a:p>
            <a:pPr lvl="1">
              <a:lnSpc>
                <a:spcPct val="80000"/>
              </a:lnSpc>
            </a:pPr>
            <a:r>
              <a:rPr lang="hu-HU" altLang="hu-H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DAAD „</a:t>
            </a:r>
            <a:r>
              <a:rPr lang="hu-HU" altLang="hu-HU" sz="22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Vollstipendium</a:t>
            </a:r>
            <a:r>
              <a:rPr lang="hu-HU" altLang="hu-HU" sz="2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(=teljes egyetemi tanulmányok)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157192"/>
            <a:ext cx="986973" cy="153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589240"/>
            <a:ext cx="356235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373216"/>
            <a:ext cx="2261617" cy="122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 descr="Képtalálat a következőre: „landesselbstverwaltung der ungarndeutschen”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00808"/>
            <a:ext cx="913284" cy="10860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Egyenes összekötő 7"/>
          <p:cNvCxnSpPr/>
          <p:nvPr/>
        </p:nvCxnSpPr>
        <p:spPr>
          <a:xfrm>
            <a:off x="0" y="1340768"/>
            <a:ext cx="7668344" cy="0"/>
          </a:xfrm>
          <a:prstGeom prst="line">
            <a:avLst/>
          </a:prstGeom>
          <a:ln w="88900">
            <a:solidFill>
              <a:srgbClr val="FF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0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424936" cy="1171575"/>
          </a:xfrm>
        </p:spPr>
        <p:txBody>
          <a:bodyPr>
            <a:normAutofit fontScale="90000"/>
          </a:bodyPr>
          <a:lstStyle/>
          <a:p>
            <a:pPr algn="l"/>
            <a:r>
              <a:rPr lang="hu-HU" altLang="hu-HU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Megszerezhető </a:t>
            </a:r>
            <a:r>
              <a:rPr lang="hu-HU" altLang="hu-HU" sz="40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akkor is, ha</a:t>
            </a:r>
            <a:r>
              <a:rPr lang="hu-HU" altLang="hu-HU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…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72816"/>
            <a:ext cx="8207375" cy="3671888"/>
          </a:xfrm>
        </p:spPr>
        <p:txBody>
          <a:bodyPr/>
          <a:lstStyle/>
          <a:p>
            <a:r>
              <a:rPr lang="hu-HU" altLang="hu-HU" sz="2800" b="1" dirty="0" smtClean="0">
                <a:latin typeface="Arial" charset="0"/>
              </a:rPr>
              <a:t>Eddig egyáltalán </a:t>
            </a:r>
            <a:r>
              <a:rPr lang="hu-HU" altLang="hu-HU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nem tanult németül, angolul</a:t>
            </a:r>
          </a:p>
          <a:p>
            <a:r>
              <a:rPr lang="hu-HU" altLang="hu-HU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Nem „elit”</a:t>
            </a:r>
            <a:r>
              <a:rPr lang="hu-HU" altLang="hu-HU" sz="2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általános iskolából </a:t>
            </a:r>
            <a:r>
              <a:rPr lang="hu-HU" altLang="hu-HU" sz="2800" dirty="0" smtClean="0">
                <a:latin typeface="Arial" charset="0"/>
              </a:rPr>
              <a:t>jön</a:t>
            </a:r>
          </a:p>
          <a:p>
            <a:r>
              <a:rPr lang="hu-HU" altLang="hu-HU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Nem</a:t>
            </a:r>
            <a:r>
              <a:rPr lang="hu-HU" altLang="hu-HU" sz="2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volt </a:t>
            </a:r>
            <a:r>
              <a:rPr lang="hu-HU" altLang="hu-HU" sz="28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kitűnő</a:t>
            </a:r>
            <a:r>
              <a:rPr lang="hu-HU" altLang="hu-HU" sz="28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tanuló </a:t>
            </a:r>
            <a:r>
              <a:rPr lang="hu-HU" altLang="hu-HU" sz="2800" dirty="0" smtClean="0">
                <a:latin typeface="Arial" charset="0"/>
              </a:rPr>
              <a:t>általános iskolában</a:t>
            </a:r>
          </a:p>
          <a:p>
            <a:pPr>
              <a:spcBef>
                <a:spcPct val="65000"/>
              </a:spcBef>
              <a:buFont typeface="Wingdings" pitchFamily="2" charset="2"/>
              <a:buNone/>
            </a:pPr>
            <a:r>
              <a:rPr lang="hu-HU" altLang="hu-HU" sz="3600" b="1" u="sng" dirty="0" smtClean="0">
                <a:solidFill>
                  <a:srgbClr val="C00000"/>
                </a:solidFill>
                <a:latin typeface="Arial" charset="0"/>
              </a:rPr>
              <a:t>Amit várunk:</a:t>
            </a:r>
          </a:p>
          <a:p>
            <a:r>
              <a:rPr lang="hu-HU" altLang="hu-HU" sz="28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együttműködés</a:t>
            </a:r>
          </a:p>
          <a:p>
            <a:r>
              <a:rPr lang="hu-HU" altLang="hu-HU" sz="28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igyekezet</a:t>
            </a:r>
          </a:p>
        </p:txBody>
      </p:sp>
      <p:cxnSp>
        <p:nvCxnSpPr>
          <p:cNvPr id="4" name="Egyenes összekötő 3"/>
          <p:cNvCxnSpPr/>
          <p:nvPr/>
        </p:nvCxnSpPr>
        <p:spPr>
          <a:xfrm>
            <a:off x="0" y="1196752"/>
            <a:ext cx="8460432" cy="0"/>
          </a:xfrm>
          <a:prstGeom prst="line">
            <a:avLst/>
          </a:prstGeom>
          <a:ln w="88900">
            <a:solidFill>
              <a:srgbClr val="FF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46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9258" y="0"/>
            <a:ext cx="8983216" cy="1268860"/>
          </a:xfrm>
        </p:spPr>
        <p:txBody>
          <a:bodyPr>
            <a:normAutofit fontScale="90000"/>
          </a:bodyPr>
          <a:lstStyle/>
          <a:p>
            <a:pPr marL="628650" indent="-628650" algn="l" eaLnBrk="1" hangingPunct="1"/>
            <a:r>
              <a:rPr lang="hu-HU" altLang="hu-HU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Sportkörök, edzések, táborok</a:t>
            </a:r>
            <a:r>
              <a:rPr lang="hu-HU" altLang="hu-HU" dirty="0" smtClean="0"/>
              <a:t/>
            </a:r>
            <a:br>
              <a:rPr lang="hu-HU" altLang="hu-HU" dirty="0" smtClean="0"/>
            </a:br>
            <a:r>
              <a:rPr lang="hu-HU" altLang="hu-HU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órarenden kívül (ingyen)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1700808"/>
            <a:ext cx="4752975" cy="3817019"/>
          </a:xfrm>
        </p:spPr>
        <p:txBody>
          <a:bodyPr>
            <a:normAutofit/>
          </a:bodyPr>
          <a:lstStyle/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Az igényeknek megfelelően (idén: </a:t>
            </a:r>
            <a:r>
              <a:rPr lang="hu-HU" altLang="hu-HU" sz="2400" dirty="0" err="1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Röpi</a:t>
            </a: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, Foci, Kosár) </a:t>
            </a: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„</a:t>
            </a:r>
            <a:r>
              <a:rPr lang="hu-HU" altLang="hu-HU" sz="2400" dirty="0" err="1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Sulikupa</a:t>
            </a: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” – osztályoknak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u-HU" altLang="hu-HU" sz="2400" dirty="0" err="1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Sítábor</a:t>
            </a:r>
            <a:endParaRPr lang="hu-HU" altLang="hu-HU" sz="2400" dirty="0" smtClean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Futóversenyek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Biciklitúra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Evezőstúra, sárkányhajózás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Kalandtábor</a:t>
            </a: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hu-HU" altLang="hu-HU" sz="2400" dirty="0" smtClean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7" name="Picture 8" descr="sárkányhaj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98" y="3979445"/>
            <a:ext cx="4283075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2776"/>
            <a:ext cx="3600698" cy="250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/>
        </p:nvCxnSpPr>
        <p:spPr>
          <a:xfrm>
            <a:off x="0" y="1268760"/>
            <a:ext cx="8460432" cy="0"/>
          </a:xfrm>
          <a:prstGeom prst="line">
            <a:avLst/>
          </a:prstGeom>
          <a:ln w="88900">
            <a:solidFill>
              <a:srgbClr val="FF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636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61" y="2531107"/>
            <a:ext cx="3998939" cy="212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" y="116632"/>
            <a:ext cx="8229600" cy="936104"/>
          </a:xfrm>
        </p:spPr>
        <p:txBody>
          <a:bodyPr/>
          <a:lstStyle/>
          <a:p>
            <a:pPr algn="l" eaLnBrk="1" hangingPunct="1"/>
            <a:r>
              <a:rPr lang="hu-HU" altLang="hu-HU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Hagyományőrzés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96752"/>
            <a:ext cx="8280400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Iskolánk neve egyben program is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hu-HU" altLang="hu-HU" sz="2400" dirty="0" err="1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Tracht</a:t>
            </a: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- mint ünnepi viselet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Tradicionális sváb táncok, népdalok, hagyományok megőrzése, továbbadása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hu-HU" altLang="hu-HU" sz="22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N</a:t>
            </a:r>
            <a:r>
              <a:rPr lang="hu-HU" altLang="hu-HU" sz="22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emzetiségi karácsony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hu-HU" altLang="hu-HU" sz="22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O</a:t>
            </a:r>
            <a:r>
              <a:rPr lang="hu-HU" altLang="hu-HU" sz="22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sztályfellépések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hu-HU" altLang="hu-HU" sz="22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Svábbál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hu-HU" altLang="hu-HU" sz="22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Népismeret tábor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hu-HU" altLang="hu-HU" sz="22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órarendbe építve: népismeret és táncórák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hu-HU" altLang="hu-HU" sz="22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Projektek: pl. sváb ételek készítése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hu-HU" altLang="hu-HU" sz="22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Adventi koszorúkötés</a:t>
            </a:r>
          </a:p>
          <a:p>
            <a:pPr eaLnBrk="1" hangingPunct="1">
              <a:lnSpc>
                <a:spcPct val="90000"/>
              </a:lnSpc>
            </a:pPr>
            <a:endParaRPr lang="hu-HU" altLang="hu-HU" sz="2400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hu-HU" altLang="hu-HU" sz="2800" dirty="0" smtClean="0"/>
          </a:p>
        </p:txBody>
      </p:sp>
      <p:pic>
        <p:nvPicPr>
          <p:cNvPr id="16393" name="Picture 9" descr="nemzkarácso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" y="5589240"/>
            <a:ext cx="3449441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svábbál tánc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306" y="17151"/>
            <a:ext cx="3527715" cy="198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958613"/>
            <a:ext cx="2873005" cy="1916832"/>
          </a:xfrm>
          <a:prstGeom prst="rect">
            <a:avLst/>
          </a:prstGeom>
        </p:spPr>
      </p:pic>
      <p:cxnSp>
        <p:nvCxnSpPr>
          <p:cNvPr id="10" name="Egyenes összekötő 9"/>
          <p:cNvCxnSpPr/>
          <p:nvPr/>
        </p:nvCxnSpPr>
        <p:spPr>
          <a:xfrm>
            <a:off x="0" y="1052736"/>
            <a:ext cx="5292080" cy="0"/>
          </a:xfrm>
          <a:prstGeom prst="line">
            <a:avLst/>
          </a:prstGeom>
          <a:ln w="88900">
            <a:solidFill>
              <a:srgbClr val="FF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435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26"/>
            <a:ext cx="8229600" cy="1008112"/>
          </a:xfrm>
        </p:spPr>
        <p:txBody>
          <a:bodyPr/>
          <a:lstStyle/>
          <a:p>
            <a:pPr algn="l" eaLnBrk="1" hangingPunct="1"/>
            <a:r>
              <a:rPr lang="hu-HU" altLang="hu-HU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Művészet, kultúra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1" y="1052736"/>
            <a:ext cx="7200800" cy="3672408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u-HU" altLang="hu-HU" sz="2400" dirty="0" smtClean="0">
                <a:latin typeface="Arial" charset="0"/>
              </a:rPr>
              <a:t>Színjátszó-csoport, színháznap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u-HU" altLang="hu-HU" sz="2400" dirty="0">
                <a:latin typeface="Arial" charset="0"/>
              </a:rPr>
              <a:t>I</a:t>
            </a:r>
            <a:r>
              <a:rPr lang="hu-HU" altLang="hu-HU" sz="2400" dirty="0" smtClean="0">
                <a:latin typeface="Arial" charset="0"/>
              </a:rPr>
              <a:t>skolai Kórus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u-HU" altLang="hu-HU" sz="2400" dirty="0" smtClean="0">
                <a:latin typeface="Arial" charset="0"/>
              </a:rPr>
              <a:t>Hangszeres fellépési lehetőség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u-HU" altLang="hu-HU" sz="2400" dirty="0" smtClean="0">
                <a:latin typeface="Arial" charset="0"/>
              </a:rPr>
              <a:t>Rövidfilm: „</a:t>
            </a:r>
            <a:r>
              <a:rPr lang="hu-HU" altLang="hu-HU" sz="2400" dirty="0" err="1" smtClean="0">
                <a:latin typeface="Arial" charset="0"/>
              </a:rPr>
              <a:t>Abgedreht</a:t>
            </a:r>
            <a:r>
              <a:rPr lang="hu-HU" altLang="hu-HU" sz="2400" dirty="0" smtClean="0">
                <a:latin typeface="Arial" charset="0"/>
              </a:rPr>
              <a:t>”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u-HU" altLang="hu-HU" sz="2400" dirty="0" smtClean="0">
                <a:latin typeface="Arial" charset="0"/>
              </a:rPr>
              <a:t>Szervezett színházlátogatások (magyar, német)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u-HU" altLang="hu-HU" sz="2400" dirty="0" smtClean="0">
                <a:latin typeface="Arial" charset="0"/>
              </a:rPr>
              <a:t>Német nyelvű vitakurzus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u-HU" altLang="hu-HU" sz="2400" dirty="0" smtClean="0">
                <a:latin typeface="Arial" charset="0"/>
              </a:rPr>
              <a:t>Német nyelvű szavalóverseny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u-HU" altLang="hu-HU" sz="2400" dirty="0" smtClean="0">
                <a:latin typeface="Arial" charset="0"/>
              </a:rPr>
              <a:t>S</a:t>
            </a:r>
            <a:r>
              <a:rPr lang="de-DE" altLang="hu-HU" sz="2400" dirty="0" err="1" smtClean="0">
                <a:latin typeface="Arial" charset="0"/>
              </a:rPr>
              <a:t>zekszárd</a:t>
            </a:r>
            <a:r>
              <a:rPr lang="hu-HU" altLang="hu-HU" sz="2400" dirty="0" smtClean="0">
                <a:latin typeface="Arial" charset="0"/>
              </a:rPr>
              <a:t>i Német Színház</a:t>
            </a:r>
            <a:r>
              <a:rPr lang="de-DE" altLang="hu-HU" sz="2400" dirty="0" smtClean="0">
                <a:latin typeface="Arial" charset="0"/>
              </a:rPr>
              <a:t> </a:t>
            </a:r>
            <a:r>
              <a:rPr lang="de-DE" altLang="hu-HU" sz="2400" dirty="0">
                <a:latin typeface="Arial" charset="0"/>
              </a:rPr>
              <a:t>- </a:t>
            </a:r>
            <a:r>
              <a:rPr lang="hu-HU" altLang="hu-HU" sz="2400" dirty="0" smtClean="0">
                <a:latin typeface="Arial" charset="0"/>
              </a:rPr>
              <a:t>vendégjáték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156" y="3284984"/>
            <a:ext cx="277106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/>
          <p:nvPr/>
        </p:nvCxnSpPr>
        <p:spPr>
          <a:xfrm>
            <a:off x="0" y="908720"/>
            <a:ext cx="6084168" cy="0"/>
          </a:xfrm>
          <a:prstGeom prst="line">
            <a:avLst/>
          </a:prstGeom>
          <a:ln w="88900">
            <a:solidFill>
              <a:srgbClr val="FF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://dng-bp.hu/images/phocagallery/enekkar2015/thumbs/phoca_thumb_l_DSCN823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044" y="116632"/>
            <a:ext cx="3467956" cy="260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dng-bp.hu/images/falusi_ponyv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21362"/>
            <a:ext cx="5609928" cy="22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619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6632"/>
            <a:ext cx="9144000" cy="1152128"/>
          </a:xfrm>
          <a:noFill/>
        </p:spPr>
        <p:txBody>
          <a:bodyPr>
            <a:noAutofit/>
          </a:bodyPr>
          <a:lstStyle/>
          <a:p>
            <a:pPr algn="l" eaLnBrk="1" hangingPunct="1"/>
            <a:r>
              <a:rPr lang="hu-HU" altLang="hu-HU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Közéletre, önállóságra nevelés</a:t>
            </a:r>
            <a:r>
              <a:rPr lang="de-DE" altLang="hu-HU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:</a:t>
            </a:r>
            <a:r>
              <a:rPr lang="hu-HU" altLang="hu-HU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hu-HU" altLang="hu-HU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hu-HU" altLang="hu-HU" sz="32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hu-HU" altLang="hu-HU" sz="3600" dirty="0" err="1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DÖK-élet</a:t>
            </a:r>
            <a:endParaRPr lang="hu-HU" altLang="hu-HU" sz="2800" dirty="0" smtClean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513" y="1700808"/>
            <a:ext cx="6268679" cy="2311400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DÖK képviselők </a:t>
            </a:r>
          </a:p>
          <a:p>
            <a:pPr marL="0" indent="0" eaLnBrk="1" hangingPunct="1">
              <a:spcBef>
                <a:spcPts val="0"/>
              </a:spcBef>
              <a:buClr>
                <a:schemeClr val="accent1"/>
              </a:buClr>
              <a:buNone/>
            </a:pPr>
            <a:r>
              <a:rPr lang="hu-HU" altLang="hu-HU" sz="24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   – beleszólás az iskolai életbe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u-HU" altLang="hu-HU" sz="2400" dirty="0" err="1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DÖK-rendezvények</a:t>
            </a: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: Mikulás, Valentin-nap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u-HU" altLang="hu-HU" sz="2400" dirty="0" err="1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DÖK-nap</a:t>
            </a:r>
            <a:endParaRPr lang="hu-HU" altLang="hu-HU" sz="2400" dirty="0" smtClean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Rendezvényeken: Diáksegítők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hu-HU" altLang="hu-HU" sz="2400" dirty="0" smtClean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77072"/>
            <a:ext cx="1716429" cy="24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4032448" cy="268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Egyenes összekötő 9"/>
          <p:cNvCxnSpPr/>
          <p:nvPr/>
        </p:nvCxnSpPr>
        <p:spPr>
          <a:xfrm>
            <a:off x="0" y="1340768"/>
            <a:ext cx="8892480" cy="0"/>
          </a:xfrm>
          <a:prstGeom prst="line">
            <a:avLst/>
          </a:prstGeom>
          <a:ln w="88900">
            <a:solidFill>
              <a:srgbClr val="FF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331" y="1772816"/>
            <a:ext cx="2714389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3200942" cy="129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674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5064"/>
            <a:ext cx="3612294" cy="240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2"/>
          <p:cNvSpPr>
            <a:spLocks noChangeArrowheads="1"/>
          </p:cNvSpPr>
          <p:nvPr/>
        </p:nvSpPr>
        <p:spPr bwMode="auto">
          <a:xfrm>
            <a:off x="28600" y="116632"/>
            <a:ext cx="9145016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altLang="hu-HU" sz="40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Magas színvonalú rendezvények</a:t>
            </a:r>
          </a:p>
        </p:txBody>
      </p:sp>
      <p:cxnSp>
        <p:nvCxnSpPr>
          <p:cNvPr id="7" name="Egyenes összekötő 6"/>
          <p:cNvCxnSpPr/>
          <p:nvPr/>
        </p:nvCxnSpPr>
        <p:spPr>
          <a:xfrm>
            <a:off x="0" y="1052736"/>
            <a:ext cx="8964488" cy="0"/>
          </a:xfrm>
          <a:prstGeom prst="line">
            <a:avLst/>
          </a:prstGeom>
          <a:ln w="88900">
            <a:solidFill>
              <a:srgbClr val="FF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1340768"/>
            <a:ext cx="4464496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Torna-/ Színházterem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Csili Művelődési Központ</a:t>
            </a:r>
            <a:endParaRPr lang="hu-HU" altLang="hu-HU" sz="2400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14338" name="Picture 2" descr="http://dng-bp.hu/images/phocagallery/svabbal2015/thumbs/phoca_thumb_l_IMG_422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4943196" cy="329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713" y="1340768"/>
            <a:ext cx="5071287" cy="230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794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9491" y="74891"/>
            <a:ext cx="9114509" cy="977845"/>
          </a:xfrm>
        </p:spPr>
        <p:txBody>
          <a:bodyPr>
            <a:normAutofit/>
          </a:bodyPr>
          <a:lstStyle/>
          <a:p>
            <a:pPr algn="l" eaLnBrk="1" hangingPunct="1"/>
            <a:r>
              <a:rPr lang="hu-HU" altLang="hu-HU" sz="49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Diákcsere </a:t>
            </a:r>
            <a:r>
              <a:rPr lang="hu-HU" altLang="hu-HU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altLang="hu-HU" sz="28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láss velünk világot!</a:t>
            </a:r>
          </a:p>
        </p:txBody>
      </p:sp>
      <p:pic>
        <p:nvPicPr>
          <p:cNvPr id="22539" name="Kép 2" descr="http://www.hochzeit-in-niedersachsen.de/_Bilder/_Bild_Standesamt/Standesamt/02880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401">
            <a:off x="79504" y="1160019"/>
            <a:ext cx="4278898" cy="280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WordArt 10"/>
          <p:cNvSpPr>
            <a:spLocks noChangeArrowheads="1" noChangeShapeType="1" noTextEdit="1"/>
          </p:cNvSpPr>
          <p:nvPr/>
        </p:nvSpPr>
        <p:spPr bwMode="auto">
          <a:xfrm>
            <a:off x="755576" y="1167408"/>
            <a:ext cx="1962689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28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Rotenburg</a:t>
            </a:r>
            <a:endParaRPr lang="hu-HU" sz="2800" b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253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5273">
            <a:off x="-10999" y="4014506"/>
            <a:ext cx="5017161" cy="30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6" name="WordArt 10"/>
          <p:cNvSpPr>
            <a:spLocks noChangeArrowheads="1" noChangeShapeType="1" noTextEdit="1"/>
          </p:cNvSpPr>
          <p:nvPr/>
        </p:nvSpPr>
        <p:spPr bwMode="auto">
          <a:xfrm rot="-206538">
            <a:off x="2350878" y="4073726"/>
            <a:ext cx="2300287" cy="4397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2800" b="1" kern="10" dirty="0">
                <a:solidFill>
                  <a:srgbClr val="E36C0A"/>
                </a:solidFill>
                <a:effectLst>
                  <a:outerShdw dist="45847" dir="2021383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Darmstadt</a:t>
            </a:r>
          </a:p>
        </p:txBody>
      </p:sp>
      <p:cxnSp>
        <p:nvCxnSpPr>
          <p:cNvPr id="10" name="Egyenes összekötő 9"/>
          <p:cNvCxnSpPr/>
          <p:nvPr/>
        </p:nvCxnSpPr>
        <p:spPr>
          <a:xfrm>
            <a:off x="0" y="980728"/>
            <a:ext cx="8748464" cy="0"/>
          </a:xfrm>
          <a:prstGeom prst="line">
            <a:avLst/>
          </a:prstGeom>
          <a:ln w="88900">
            <a:solidFill>
              <a:srgbClr val="FF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52736"/>
            <a:ext cx="248189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9855">
            <a:off x="4673700" y="1229172"/>
            <a:ext cx="2299264" cy="56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36715"/>
            <a:ext cx="2060179" cy="262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366">
            <a:off x="5391948" y="4573970"/>
            <a:ext cx="11620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56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452938"/>
            <a:ext cx="2592387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2759075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158037" cy="1244600"/>
          </a:xfrm>
        </p:spPr>
        <p:txBody>
          <a:bodyPr>
            <a:normAutofit fontScale="90000"/>
          </a:bodyPr>
          <a:lstStyle/>
          <a:p>
            <a:pPr algn="l"/>
            <a:r>
              <a:rPr lang="hu-HU" altLang="hu-HU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Ami manapság elvárás…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844824"/>
            <a:ext cx="7659688" cy="2455863"/>
          </a:xfrm>
        </p:spPr>
        <p:txBody>
          <a:bodyPr>
            <a:normAutofit fontScale="92500"/>
          </a:bodyPr>
          <a:lstStyle/>
          <a:p>
            <a:pPr marL="361950" indent="-361950" eaLnBrk="1" hangingPunct="1">
              <a:lnSpc>
                <a:spcPct val="200000"/>
              </a:lnSpc>
            </a:pPr>
            <a:r>
              <a:rPr lang="hu-HU" altLang="hu-HU" sz="26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Juss be </a:t>
            </a:r>
            <a:r>
              <a:rPr lang="hu-HU" altLang="hu-HU" sz="2600" b="1" u="sng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egyetemre, főiskolára</a:t>
            </a:r>
            <a:r>
              <a:rPr lang="hu-HU" altLang="hu-HU" sz="24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!</a:t>
            </a:r>
          </a:p>
          <a:p>
            <a:pPr marL="361950" indent="-361950" eaLnBrk="1" hangingPunct="1">
              <a:lnSpc>
                <a:spcPct val="200000"/>
              </a:lnSpc>
            </a:pPr>
            <a:r>
              <a:rPr lang="hu-HU" altLang="hu-HU" sz="26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Legyen biztos </a:t>
            </a:r>
            <a:r>
              <a:rPr lang="hu-HU" altLang="hu-HU" sz="2600" b="1" u="sng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nyelvtudásod</a:t>
            </a:r>
            <a:r>
              <a:rPr lang="hu-HU" altLang="hu-HU" sz="24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! </a:t>
            </a:r>
            <a:r>
              <a:rPr lang="hu-HU" altLang="hu-HU" sz="20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(német, angol)</a:t>
            </a:r>
          </a:p>
          <a:p>
            <a:pPr marL="361950" indent="-361950" eaLnBrk="1" hangingPunct="1">
              <a:lnSpc>
                <a:spcPct val="200000"/>
              </a:lnSpc>
            </a:pPr>
            <a:r>
              <a:rPr lang="hu-HU" altLang="hu-HU" sz="26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Álld meg a helyed</a:t>
            </a:r>
            <a:r>
              <a:rPr lang="hu-HU" altLang="hu-HU" sz="24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hu-HU" altLang="hu-HU" sz="2600" b="1" u="sng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itthon és külföldön</a:t>
            </a:r>
            <a:r>
              <a:rPr lang="hu-HU" altLang="hu-HU" sz="24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!</a:t>
            </a:r>
          </a:p>
          <a:p>
            <a:pPr marL="361950" indent="-361950" eaLnBrk="1" hangingPunct="1">
              <a:lnSpc>
                <a:spcPct val="200000"/>
              </a:lnSpc>
            </a:pPr>
            <a:endParaRPr lang="hu-HU" altLang="hu-HU" sz="2400" dirty="0" smtClean="0">
              <a:latin typeface="Arial" charset="0"/>
            </a:endParaRP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031432" y="5301208"/>
            <a:ext cx="5112568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altLang="hu-HU" sz="38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…</a:t>
            </a:r>
            <a:r>
              <a:rPr lang="hu-HU" altLang="hu-HU" sz="38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nálunk</a:t>
            </a:r>
            <a:r>
              <a:rPr lang="hu-HU" altLang="hu-HU" sz="38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hu-HU" altLang="hu-HU" sz="3800" b="1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elérhető!</a:t>
            </a:r>
          </a:p>
        </p:txBody>
      </p:sp>
      <p:pic>
        <p:nvPicPr>
          <p:cNvPr id="2765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800350"/>
            <a:ext cx="2339975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Egyenes összekötő 7"/>
          <p:cNvCxnSpPr/>
          <p:nvPr/>
        </p:nvCxnSpPr>
        <p:spPr>
          <a:xfrm>
            <a:off x="0" y="980728"/>
            <a:ext cx="7164288" cy="0"/>
          </a:xfrm>
          <a:prstGeom prst="line">
            <a:avLst/>
          </a:prstGeom>
          <a:ln w="88900">
            <a:solidFill>
              <a:srgbClr val="FF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3923928" y="6165304"/>
            <a:ext cx="5148064" cy="0"/>
          </a:xfrm>
          <a:prstGeom prst="line">
            <a:avLst/>
          </a:prstGeom>
          <a:ln w="88900">
            <a:solidFill>
              <a:srgbClr val="FF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16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659"/>
            <a:ext cx="9144000" cy="1031077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hu-HU" altLang="hu-HU" sz="42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Iskolánkról röviden…</a:t>
            </a: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83915"/>
            <a:ext cx="4609281" cy="337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108520" y="1124744"/>
            <a:ext cx="914400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70000"/>
              <a:buFont typeface="Wingdings" pitchFamily="2" charset="2"/>
              <a:buChar char="n"/>
            </a:pP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</a:rPr>
              <a:t>4+1 év nyelvi előkészítős, két tanítási nyelvű, nemzetiségi </a:t>
            </a:r>
          </a:p>
          <a:p>
            <a:pPr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70000"/>
              <a:buFont typeface="Wingdings" pitchFamily="2" charset="2"/>
              <a:buChar char="n"/>
            </a:pP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</a:rPr>
              <a:t>Jól </a:t>
            </a:r>
            <a:r>
              <a:rPr lang="hu-HU" altLang="hu-HU" sz="2400" dirty="0">
                <a:solidFill>
                  <a:schemeClr val="tx2">
                    <a:lumMod val="50000"/>
                  </a:schemeClr>
                </a:solidFill>
              </a:rPr>
              <a:t>szervezett képzés, családias hangulat </a:t>
            </a:r>
            <a:endParaRPr lang="hu-HU" altLang="hu-H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1200150" lvl="2" indent="-342900">
              <a:buClr>
                <a:schemeClr val="accent2">
                  <a:lumMod val="75000"/>
                </a:schemeClr>
              </a:buClr>
              <a:buSzPct val="70000"/>
              <a:buFont typeface="Wingdings" panose="05000000000000000000" pitchFamily="2" charset="2"/>
              <a:buChar char="q"/>
            </a:pP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</a:rPr>
              <a:t>~ </a:t>
            </a:r>
            <a:r>
              <a:rPr lang="hu-HU" altLang="hu-HU" sz="2400" dirty="0">
                <a:solidFill>
                  <a:schemeClr val="tx2">
                    <a:lumMod val="50000"/>
                  </a:schemeClr>
                </a:solidFill>
              </a:rPr>
              <a:t>300 diák, ~40 </a:t>
            </a: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</a:rPr>
              <a:t>tanár</a:t>
            </a:r>
          </a:p>
          <a:p>
            <a:pPr marL="1200150" lvl="2" indent="-342900">
              <a:buClr>
                <a:schemeClr val="accent2">
                  <a:lumMod val="75000"/>
                </a:schemeClr>
              </a:buClr>
              <a:buSzPct val="70000"/>
              <a:buFont typeface="Wingdings" panose="05000000000000000000" pitchFamily="2" charset="2"/>
              <a:buChar char="q"/>
            </a:pPr>
            <a:r>
              <a:rPr lang="hu-HU" altLang="hu-HU" sz="2400" dirty="0">
                <a:solidFill>
                  <a:schemeClr val="tx2">
                    <a:lumMod val="50000"/>
                  </a:schemeClr>
                </a:solidFill>
              </a:rPr>
              <a:t>15-20 fős csoportok – jó közösség, sok </a:t>
            </a: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</a:rPr>
              <a:t>figyelem</a:t>
            </a:r>
            <a:endParaRPr lang="hu-HU" altLang="hu-HU" sz="24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70000"/>
              <a:buFont typeface="Wingdings" pitchFamily="2" charset="2"/>
              <a:buChar char="n"/>
            </a:pP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</a:rPr>
              <a:t>Kiemelkedő </a:t>
            </a:r>
            <a:r>
              <a:rPr lang="hu-HU" altLang="hu-HU" sz="2400" dirty="0">
                <a:solidFill>
                  <a:schemeClr val="tx2">
                    <a:lumMod val="50000"/>
                  </a:schemeClr>
                </a:solidFill>
              </a:rPr>
              <a:t>színvonal: oktatás, munkamorál, okt</a:t>
            </a: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</a:rPr>
              <a:t>. környezet</a:t>
            </a:r>
            <a:endParaRPr lang="hu-HU" altLang="hu-H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1145" name="Picture 9" descr="kiemelkedő statisztiká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787" y="3717032"/>
            <a:ext cx="3995737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Egyenes összekötő 6"/>
          <p:cNvCxnSpPr/>
          <p:nvPr/>
        </p:nvCxnSpPr>
        <p:spPr>
          <a:xfrm>
            <a:off x="107504" y="980728"/>
            <a:ext cx="7416824" cy="0"/>
          </a:xfrm>
          <a:prstGeom prst="line">
            <a:avLst/>
          </a:prstGeom>
          <a:ln w="88900">
            <a:solidFill>
              <a:srgbClr val="FF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Szövegdoboz 2"/>
          <p:cNvSpPr txBox="1"/>
          <p:nvPr/>
        </p:nvSpPr>
        <p:spPr>
          <a:xfrm>
            <a:off x="5687616" y="6165304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Kicsi </a:t>
            </a:r>
            <a:r>
              <a:rPr lang="hu-HU" sz="3200" dirty="0" smtClean="0">
                <a:solidFill>
                  <a:srgbClr val="FF9900"/>
                </a:solidFill>
                <a:latin typeface="Arial Black" panose="020B0A04020102020204" pitchFamily="34" charset="0"/>
              </a:rPr>
              <a:t>és</a:t>
            </a:r>
            <a:r>
              <a:rPr lang="hu-HU" sz="32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erős!</a:t>
            </a:r>
            <a:endParaRPr lang="hu-HU" sz="32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03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11967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Várjuk Önöket/ Várunk Téged!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4725144"/>
            <a:ext cx="8892480" cy="161565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u-HU" altLang="hu-HU" sz="28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Nyitott kapuk: 2017. október 3-4.</a:t>
            </a: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u-HU" altLang="hu-HU" sz="28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Központi felvételi: 2018. január 20.</a:t>
            </a: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u-HU" altLang="hu-HU" sz="28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Szóbeli + német írásbeli felvételi: 2018. március 2.</a:t>
            </a: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u-HU" altLang="hu-HU" sz="28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Honlapunk: </a:t>
            </a:r>
            <a:r>
              <a:rPr lang="hu-HU" altLang="hu-HU" sz="2800" b="1" dirty="0" err="1" smtClean="0">
                <a:solidFill>
                  <a:srgbClr val="FF6600"/>
                </a:solidFill>
                <a:latin typeface="Arial" charset="0"/>
              </a:rPr>
              <a:t>www.dng-bp.hu</a:t>
            </a:r>
            <a:endParaRPr lang="hu-HU" altLang="hu-HU" sz="2800" b="1" dirty="0" smtClean="0">
              <a:solidFill>
                <a:srgbClr val="FF6600"/>
              </a:solidFill>
              <a:latin typeface="Arial" charset="0"/>
            </a:endParaRPr>
          </a:p>
        </p:txBody>
      </p:sp>
      <p:pic>
        <p:nvPicPr>
          <p:cNvPr id="28676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415925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gyenes összekötő 4"/>
          <p:cNvCxnSpPr/>
          <p:nvPr/>
        </p:nvCxnSpPr>
        <p:spPr>
          <a:xfrm>
            <a:off x="0" y="1052736"/>
            <a:ext cx="9036496" cy="0"/>
          </a:xfrm>
          <a:prstGeom prst="line">
            <a:avLst/>
          </a:prstGeom>
          <a:ln w="88900">
            <a:solidFill>
              <a:srgbClr val="FF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725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1"/>
            <a:ext cx="9144000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altLang="hu-HU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Felvételi és pontszámítás</a:t>
            </a:r>
          </a:p>
        </p:txBody>
      </p:sp>
      <p:cxnSp>
        <p:nvCxnSpPr>
          <p:cNvPr id="3" name="Egyenes összekötő 2"/>
          <p:cNvCxnSpPr/>
          <p:nvPr/>
        </p:nvCxnSpPr>
        <p:spPr>
          <a:xfrm>
            <a:off x="0" y="1052736"/>
            <a:ext cx="7956376" cy="0"/>
          </a:xfrm>
          <a:prstGeom prst="line">
            <a:avLst/>
          </a:prstGeom>
          <a:ln w="88900">
            <a:solidFill>
              <a:srgbClr val="FF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176033"/>
              </p:ext>
            </p:extLst>
          </p:nvPr>
        </p:nvGraphicFramePr>
        <p:xfrm>
          <a:off x="395536" y="1484784"/>
          <a:ext cx="7992888" cy="4467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720080"/>
                <a:gridCol w="4104456"/>
                <a:gridCol w="2376264"/>
              </a:tblGrid>
              <a:tr h="401334">
                <a:tc gridSpan="4">
                  <a:txBody>
                    <a:bodyPr/>
                    <a:lstStyle/>
                    <a:p>
                      <a:r>
                        <a:rPr lang="hu-HU" sz="4000" dirty="0" smtClean="0"/>
                        <a:t>001-es (KEZDŐ</a:t>
                      </a:r>
                      <a:r>
                        <a:rPr lang="hu-HU" sz="4000" baseline="0" dirty="0" smtClean="0"/>
                        <a:t> német)</a:t>
                      </a:r>
                      <a:endParaRPr lang="hu-HU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406908">
                <a:tc rowSpan="4"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200</a:t>
                      </a:r>
                      <a:r>
                        <a:rPr lang="hu-HU" sz="2400" dirty="0" smtClean="0"/>
                        <a:t> pont</a:t>
                      </a:r>
                      <a:endParaRPr lang="hu-H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25%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>
                          <a:solidFill>
                            <a:schemeClr val="tx1"/>
                          </a:solidFill>
                        </a:rPr>
                        <a:t>Hozott pontok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 smtClean="0"/>
                        <a:t>7. év vége</a:t>
                      </a:r>
                      <a:r>
                        <a:rPr lang="hu-HU" sz="2000" b="1" baseline="0" dirty="0" smtClean="0"/>
                        <a:t> +</a:t>
                      </a:r>
                      <a:r>
                        <a:rPr lang="hu-HU" sz="2000" b="1" dirty="0" smtClean="0"/>
                        <a:t> 8. félév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hu-HU" sz="1800" dirty="0" smtClean="0"/>
                        <a:t>Magyar nyelv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hu-HU" sz="1800" dirty="0" smtClean="0"/>
                        <a:t>Magyar</a:t>
                      </a:r>
                      <a:r>
                        <a:rPr lang="hu-HU" sz="1800" baseline="0" dirty="0" smtClean="0"/>
                        <a:t> irodalom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hu-HU" sz="1800" baseline="0" dirty="0" smtClean="0"/>
                        <a:t>Matematika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hu-HU" sz="1800" baseline="0" dirty="0" smtClean="0"/>
                        <a:t>Történelem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hu-HU" sz="1800" baseline="0" dirty="0" smtClean="0">
                          <a:solidFill>
                            <a:srgbClr val="C00000"/>
                          </a:solidFill>
                        </a:rPr>
                        <a:t>Idegen nyelv</a:t>
                      </a:r>
                      <a:endParaRPr lang="hu-HU" sz="18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06908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25%</a:t>
                      </a:r>
                      <a:endParaRPr lang="hu-HU" sz="240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Központi írásbeli: Matek</a:t>
                      </a:r>
                      <a:endParaRPr lang="hu-HU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hu-HU" sz="2400" dirty="0" smtClean="0">
                          <a:solidFill>
                            <a:srgbClr val="C00000"/>
                          </a:solidFill>
                        </a:rPr>
                        <a:t>2018. </a:t>
                      </a:r>
                      <a:r>
                        <a:rPr lang="hu-HU" sz="2400" dirty="0" smtClean="0">
                          <a:solidFill>
                            <a:srgbClr val="C00000"/>
                          </a:solidFill>
                        </a:rPr>
                        <a:t>január </a:t>
                      </a:r>
                      <a:r>
                        <a:rPr lang="hu-HU" sz="2400" dirty="0" smtClean="0">
                          <a:solidFill>
                            <a:srgbClr val="C00000"/>
                          </a:solidFill>
                        </a:rPr>
                        <a:t>20.</a:t>
                      </a:r>
                      <a:endParaRPr lang="hu-HU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</a:tr>
              <a:tr h="406908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25%</a:t>
                      </a:r>
                      <a:endParaRPr lang="hu-HU" sz="240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Központi írásbeli: Magyar</a:t>
                      </a:r>
                      <a:endParaRPr lang="hu-HU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535632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>
                          <a:solidFill>
                            <a:schemeClr val="bg1"/>
                          </a:solidFill>
                        </a:rPr>
                        <a:t>25%</a:t>
                      </a:r>
                      <a:endParaRPr lang="hu-HU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b="1" dirty="0" smtClean="0">
                          <a:solidFill>
                            <a:schemeClr val="bg1"/>
                          </a:solidFill>
                        </a:rPr>
                        <a:t>Szóbeli: Magyar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 smtClean="0">
                          <a:solidFill>
                            <a:schemeClr val="bg1"/>
                          </a:solidFill>
                        </a:rPr>
                        <a:t>2018. március 2.</a:t>
                      </a:r>
                      <a:endParaRPr lang="hu-HU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16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1"/>
            <a:ext cx="9144000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altLang="hu-HU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Felvételi és pontszámítás</a:t>
            </a:r>
          </a:p>
        </p:txBody>
      </p:sp>
      <p:cxnSp>
        <p:nvCxnSpPr>
          <p:cNvPr id="3" name="Egyenes összekötő 2"/>
          <p:cNvCxnSpPr/>
          <p:nvPr/>
        </p:nvCxnSpPr>
        <p:spPr>
          <a:xfrm>
            <a:off x="0" y="1052736"/>
            <a:ext cx="7956376" cy="0"/>
          </a:xfrm>
          <a:prstGeom prst="line">
            <a:avLst/>
          </a:prstGeom>
          <a:ln w="88900">
            <a:solidFill>
              <a:srgbClr val="FF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714333"/>
              </p:ext>
            </p:extLst>
          </p:nvPr>
        </p:nvGraphicFramePr>
        <p:xfrm>
          <a:off x="395536" y="1340768"/>
          <a:ext cx="7992888" cy="4611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720080"/>
                <a:gridCol w="4104456"/>
                <a:gridCol w="2376264"/>
              </a:tblGrid>
              <a:tr h="723639">
                <a:tc gridSpan="4">
                  <a:txBody>
                    <a:bodyPr/>
                    <a:lstStyle/>
                    <a:p>
                      <a:r>
                        <a:rPr lang="hu-HU" sz="4000" dirty="0" smtClean="0"/>
                        <a:t>002-es (HALADÓ</a:t>
                      </a:r>
                      <a:r>
                        <a:rPr lang="hu-HU" sz="4000" baseline="0" dirty="0" smtClean="0"/>
                        <a:t> német)</a:t>
                      </a:r>
                      <a:endParaRPr lang="hu-HU" sz="4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2265304">
                <a:tc rowSpan="4">
                  <a:txBody>
                    <a:bodyPr/>
                    <a:lstStyle/>
                    <a:p>
                      <a:pPr algn="ctr"/>
                      <a:r>
                        <a:rPr lang="hu-HU" sz="2800" b="1" dirty="0" smtClean="0"/>
                        <a:t>200</a:t>
                      </a:r>
                      <a:r>
                        <a:rPr lang="hu-HU" sz="2400" dirty="0" smtClean="0"/>
                        <a:t> pont</a:t>
                      </a:r>
                      <a:endParaRPr lang="hu-H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solidFill>
                            <a:schemeClr val="bg1"/>
                          </a:solidFill>
                        </a:rPr>
                        <a:t>25%</a:t>
                      </a:r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 smtClean="0">
                          <a:solidFill>
                            <a:schemeClr val="tx1"/>
                          </a:solidFill>
                        </a:rPr>
                        <a:t>Hozott pontok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 smtClean="0"/>
                        <a:t>7. év vége</a:t>
                      </a:r>
                      <a:r>
                        <a:rPr lang="hu-HU" sz="2000" b="1" baseline="0" dirty="0" smtClean="0"/>
                        <a:t> +</a:t>
                      </a:r>
                      <a:r>
                        <a:rPr lang="hu-HU" sz="2000" b="1" dirty="0" smtClean="0"/>
                        <a:t> 8. félév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hu-HU" sz="1800" dirty="0" smtClean="0"/>
                        <a:t>Magyar nyelv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hu-HU" sz="1800" dirty="0" smtClean="0"/>
                        <a:t>Magyar</a:t>
                      </a:r>
                      <a:r>
                        <a:rPr lang="hu-HU" sz="1800" baseline="0" dirty="0" smtClean="0"/>
                        <a:t> irodalom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hu-HU" sz="1800" baseline="0" dirty="0" smtClean="0"/>
                        <a:t>Matematika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hu-HU" sz="1800" baseline="0" dirty="0" smtClean="0"/>
                        <a:t>Történelem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hu-HU" sz="1800" baseline="0" dirty="0" smtClean="0">
                          <a:solidFill>
                            <a:srgbClr val="C00000"/>
                          </a:solidFill>
                        </a:rPr>
                        <a:t>Német</a:t>
                      </a:r>
                      <a:endParaRPr lang="hu-HU" sz="1800" dirty="0" smtClean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34863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/>
                        <a:t>25%</a:t>
                      </a:r>
                      <a:endParaRPr lang="hu-HU" sz="2400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Központi írásbeli: Matek</a:t>
                      </a:r>
                      <a:endParaRPr lang="hu-HU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solidFill>
                            <a:srgbClr val="C00000"/>
                          </a:solidFill>
                        </a:rPr>
                        <a:t>2018. </a:t>
                      </a:r>
                      <a:r>
                        <a:rPr lang="hu-HU" sz="2400" dirty="0" smtClean="0">
                          <a:solidFill>
                            <a:srgbClr val="C00000"/>
                          </a:solidFill>
                        </a:rPr>
                        <a:t>január </a:t>
                      </a:r>
                      <a:r>
                        <a:rPr lang="hu-HU" sz="2400" dirty="0" smtClean="0">
                          <a:solidFill>
                            <a:srgbClr val="C00000"/>
                          </a:solidFill>
                        </a:rPr>
                        <a:t>20.</a:t>
                      </a:r>
                      <a:endParaRPr lang="hu-HU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</a:tr>
              <a:tr h="534863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solidFill>
                            <a:schemeClr val="bg1"/>
                          </a:solidFill>
                        </a:rPr>
                        <a:t>25%</a:t>
                      </a:r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2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Saját írásbeli: Német</a:t>
                      </a:r>
                      <a:endParaRPr lang="hu-HU" sz="2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 smtClean="0">
                          <a:solidFill>
                            <a:schemeClr val="bg1"/>
                          </a:solidFill>
                        </a:rPr>
                        <a:t>2018. március 2.</a:t>
                      </a:r>
                      <a:endParaRPr lang="hu-HU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</a:tr>
              <a:tr h="552899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>
                          <a:solidFill>
                            <a:schemeClr val="bg1"/>
                          </a:solidFill>
                        </a:rPr>
                        <a:t>25%</a:t>
                      </a:r>
                      <a:endParaRPr lang="hu-HU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800" b="1" dirty="0" smtClean="0">
                          <a:solidFill>
                            <a:schemeClr val="bg1"/>
                          </a:solidFill>
                        </a:rPr>
                        <a:t>Szóbeli: Német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16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27584" y="2564904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 smtClean="0">
                <a:latin typeface="Arial Black" panose="020B0A04020102020204" pitchFamily="34" charset="0"/>
              </a:rPr>
              <a:t>Köszönjük a figyelmet!</a:t>
            </a:r>
            <a:endParaRPr lang="hu-HU" sz="4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1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512" y="-27384"/>
            <a:ext cx="9144000" cy="908720"/>
          </a:xfrm>
          <a:noFill/>
        </p:spPr>
        <p:txBody>
          <a:bodyPr>
            <a:normAutofit/>
          </a:bodyPr>
          <a:lstStyle/>
          <a:p>
            <a:pPr algn="l"/>
            <a:r>
              <a:rPr lang="hu-HU" altLang="hu-HU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Kollégium - </a:t>
            </a:r>
            <a:r>
              <a:rPr lang="hu-HU" altLang="hu-HU" sz="28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2 perc sétára az iskolától</a:t>
            </a:r>
            <a:endParaRPr lang="hu-HU" altLang="hu-HU" sz="2400" dirty="0" smtClean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11960" y="1124744"/>
            <a:ext cx="5093600" cy="3312368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accent3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42 férőhely</a:t>
            </a:r>
          </a:p>
          <a:p>
            <a:pPr>
              <a:lnSpc>
                <a:spcPct val="90000"/>
              </a:lnSpc>
              <a:buClr>
                <a:schemeClr val="accent3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„szállodai” körülmények</a:t>
            </a:r>
          </a:p>
          <a:p>
            <a:pPr>
              <a:lnSpc>
                <a:spcPct val="90000"/>
              </a:lnSpc>
              <a:buClr>
                <a:schemeClr val="accent3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2 fős szobák (fürdő + WC)</a:t>
            </a:r>
          </a:p>
          <a:p>
            <a:pPr>
              <a:lnSpc>
                <a:spcPct val="90000"/>
              </a:lnSpc>
              <a:buClr>
                <a:schemeClr val="accent3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sportudvar, Duna-part</a:t>
            </a:r>
          </a:p>
          <a:p>
            <a:pPr>
              <a:lnSpc>
                <a:spcPct val="90000"/>
              </a:lnSpc>
              <a:buClr>
                <a:schemeClr val="accent3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étkező, könyvtár számítógépek</a:t>
            </a:r>
          </a:p>
          <a:p>
            <a:pPr>
              <a:lnSpc>
                <a:spcPct val="90000"/>
              </a:lnSpc>
              <a:buClr>
                <a:schemeClr val="accent3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Külön programok, </a:t>
            </a:r>
            <a:r>
              <a:rPr lang="hu-HU" altLang="hu-HU" sz="2400" dirty="0" err="1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foglalkoz</a:t>
            </a:r>
            <a:r>
              <a:rPr lang="hu-HU" altLang="hu-HU" sz="24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.</a:t>
            </a:r>
            <a:endParaRPr lang="hu-HU" altLang="hu-HU" sz="2400" dirty="0" smtClean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90000"/>
              </a:lnSpc>
              <a:buClr>
                <a:schemeClr val="accent3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Nyugodt, felügyelt tanulási lehetőség, tehetséggond. </a:t>
            </a:r>
            <a:r>
              <a:rPr lang="hu-HU" altLang="hu-HU" sz="2400" dirty="0" err="1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korrep</a:t>
            </a: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.</a:t>
            </a:r>
            <a:endParaRPr lang="hu-HU" altLang="hu-HU" sz="2000" dirty="0" smtClean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endParaRPr lang="hu-HU" altLang="hu-HU" sz="2000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6149" name="Picture 8" descr="kolesz fő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5" y="980728"/>
            <a:ext cx="4115117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 descr="http://dng-bp.hu/images/pad_sportply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183" y="4304044"/>
            <a:ext cx="5760720" cy="2551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9" y="4892006"/>
            <a:ext cx="2664297" cy="196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kolesz szob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2316153" cy="173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gyenes összekötő 10"/>
          <p:cNvCxnSpPr/>
          <p:nvPr/>
        </p:nvCxnSpPr>
        <p:spPr>
          <a:xfrm>
            <a:off x="0" y="836712"/>
            <a:ext cx="8604448" cy="0"/>
          </a:xfrm>
          <a:prstGeom prst="line">
            <a:avLst/>
          </a:prstGeom>
          <a:ln w="88900">
            <a:solidFill>
              <a:srgbClr val="FF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581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158" y="3212976"/>
            <a:ext cx="3224842" cy="205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25144"/>
            <a:ext cx="24003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52" y="0"/>
            <a:ext cx="9136748" cy="980728"/>
          </a:xfrm>
          <a:noFill/>
        </p:spPr>
        <p:txBody>
          <a:bodyPr/>
          <a:lstStyle/>
          <a:p>
            <a:pPr algn="l" eaLnBrk="1" hangingPunct="1"/>
            <a:r>
              <a:rPr lang="hu-HU" altLang="hu-HU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Létesítmények</a:t>
            </a:r>
          </a:p>
        </p:txBody>
      </p:sp>
      <p:pic>
        <p:nvPicPr>
          <p:cNvPr id="102405" name="Tartalom hely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457575" cy="25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08" name="Rectangle 4"/>
          <p:cNvSpPr>
            <a:spLocks noChangeArrowheads="1"/>
          </p:cNvSpPr>
          <p:nvPr/>
        </p:nvSpPr>
        <p:spPr bwMode="auto">
          <a:xfrm>
            <a:off x="251520" y="3789040"/>
            <a:ext cx="5256584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EA8B00"/>
              </a:buClr>
              <a:buSzPct val="70000"/>
              <a:buFont typeface="Wingdings" pitchFamily="2" charset="2"/>
              <a:buChar char="n"/>
            </a:pPr>
            <a:r>
              <a:rPr lang="hu-HU" altLang="hu-HU" sz="2400" dirty="0">
                <a:solidFill>
                  <a:schemeClr val="bg2">
                    <a:lumMod val="10000"/>
                  </a:schemeClr>
                </a:solidFill>
              </a:rPr>
              <a:t>Saját tornacsarnok + színházterem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hu-HU" altLang="hu-HU" sz="2400" dirty="0"/>
          </a:p>
        </p:txBody>
      </p:sp>
      <p:pic>
        <p:nvPicPr>
          <p:cNvPr id="102413" name="Picture 13" descr="virágos udv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874" y="404664"/>
            <a:ext cx="4124325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9" name="Rectangle 4"/>
          <p:cNvSpPr>
            <a:spLocks noChangeArrowheads="1"/>
          </p:cNvSpPr>
          <p:nvPr/>
        </p:nvSpPr>
        <p:spPr bwMode="auto">
          <a:xfrm>
            <a:off x="4860032" y="2924944"/>
            <a:ext cx="4283968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/>
          <a:lstStyle>
            <a:lvl1pPr marL="266700" indent="-2667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EA8B00"/>
              </a:buClr>
              <a:buSzPct val="70000"/>
              <a:buFont typeface="Wingdings" pitchFamily="2" charset="2"/>
              <a:buChar char="n"/>
            </a:pPr>
            <a:r>
              <a:rPr lang="hu-HU" altLang="hu-HU" sz="2400" dirty="0">
                <a:solidFill>
                  <a:schemeClr val="bg2">
                    <a:lumMod val="10000"/>
                  </a:schemeClr>
                </a:solidFill>
              </a:rPr>
              <a:t>Gondozott </a:t>
            </a:r>
            <a:r>
              <a:rPr lang="hu-HU" altLang="hu-HU" sz="2400" dirty="0" smtClean="0">
                <a:solidFill>
                  <a:schemeClr val="bg2">
                    <a:lumMod val="10000"/>
                  </a:schemeClr>
                </a:solidFill>
              </a:rPr>
              <a:t>iskolaudvar, gyepszőnyeg, pihenőpadok</a:t>
            </a:r>
            <a:endParaRPr lang="hu-HU" altLang="hu-HU" sz="2400" dirty="0">
              <a:solidFill>
                <a:schemeClr val="bg2">
                  <a:lumMod val="1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EA8B00"/>
              </a:buClr>
              <a:buSzPct val="70000"/>
              <a:buFont typeface="Wingdings" pitchFamily="2" charset="2"/>
              <a:buChar char="n"/>
            </a:pPr>
            <a:endParaRPr lang="hu-HU" altLang="hu-HU" sz="24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3035363" cy="228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10" name="Rectangle 4"/>
          <p:cNvSpPr>
            <a:spLocks noChangeArrowheads="1"/>
          </p:cNvSpPr>
          <p:nvPr/>
        </p:nvSpPr>
        <p:spPr bwMode="auto">
          <a:xfrm>
            <a:off x="3347864" y="6165304"/>
            <a:ext cx="35274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70000"/>
              <a:buFont typeface="Wingdings" pitchFamily="2" charset="2"/>
              <a:buChar char="n"/>
            </a:pPr>
            <a:r>
              <a:rPr lang="hu-HU" altLang="hu-HU" sz="2400" dirty="0">
                <a:solidFill>
                  <a:schemeClr val="bg2">
                    <a:lumMod val="10000"/>
                  </a:schemeClr>
                </a:solidFill>
              </a:rPr>
              <a:t>Parkoló, biciklitároló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</a:pPr>
            <a:endParaRPr lang="hu-HU" altLang="hu-HU" sz="2400" dirty="0"/>
          </a:p>
        </p:txBody>
      </p:sp>
      <p:cxnSp>
        <p:nvCxnSpPr>
          <p:cNvPr id="12" name="Egyenes összekötő 11"/>
          <p:cNvCxnSpPr/>
          <p:nvPr/>
        </p:nvCxnSpPr>
        <p:spPr>
          <a:xfrm>
            <a:off x="107504" y="908720"/>
            <a:ext cx="4824536" cy="0"/>
          </a:xfrm>
          <a:prstGeom prst="line">
            <a:avLst/>
          </a:prstGeom>
          <a:ln w="88900">
            <a:solidFill>
              <a:srgbClr val="FF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650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270"/>
            <a:ext cx="9144000" cy="936104"/>
          </a:xfrm>
          <a:noFill/>
        </p:spPr>
        <p:txBody>
          <a:bodyPr>
            <a:noAutofit/>
          </a:bodyPr>
          <a:lstStyle/>
          <a:p>
            <a:pPr algn="l"/>
            <a:r>
              <a:rPr lang="hu-HU" altLang="hu-HU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Felszereltség</a:t>
            </a: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0" y="3356992"/>
            <a:ext cx="3744416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70000"/>
              <a:buFont typeface="Wingdings" pitchFamily="2" charset="2"/>
              <a:buChar char="n"/>
            </a:pP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</a:rPr>
              <a:t>PC-terem – új géppark</a:t>
            </a:r>
            <a:endParaRPr lang="hu-HU" altLang="hu-H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6012160" y="2852936"/>
            <a:ext cx="3384376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70000"/>
              <a:buFont typeface="Wingdings" panose="05000000000000000000" pitchFamily="2" charset="2"/>
              <a:buChar char="n"/>
            </a:pPr>
            <a:r>
              <a:rPr lang="hu-HU" altLang="hu-HU" sz="2400" dirty="0">
                <a:solidFill>
                  <a:schemeClr val="tx2">
                    <a:lumMod val="50000"/>
                  </a:schemeClr>
                </a:solidFill>
              </a:rPr>
              <a:t>Projektor + internet </a:t>
            </a: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</a:rPr>
              <a:t>a nagy termekben</a:t>
            </a:r>
            <a:endParaRPr lang="hu-HU" altLang="hu-H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9582" name="Picture 14" descr="számtekter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2736230" cy="205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49080"/>
            <a:ext cx="2188397" cy="1573055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4924" y="5877272"/>
            <a:ext cx="3384376" cy="78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70000"/>
              <a:buFont typeface="Wingdings" pitchFamily="2" charset="2"/>
              <a:buChar char="n"/>
            </a:pP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</a:rPr>
              <a:t>Kamera- + chipes biztonsági rendszer</a:t>
            </a:r>
            <a:endParaRPr lang="hu-HU" altLang="hu-H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80728"/>
            <a:ext cx="2188468" cy="191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491880" y="2924944"/>
            <a:ext cx="2592288" cy="503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Digitális tábla</a:t>
            </a:r>
            <a:endParaRPr lang="hu-HU" altLang="hu-HU" sz="2400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444208" y="6263433"/>
            <a:ext cx="2304256" cy="59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70000"/>
              <a:buFont typeface="Wingdings" pitchFamily="2" charset="2"/>
              <a:buChar char="n"/>
            </a:pP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</a:rPr>
              <a:t>Konditerem</a:t>
            </a:r>
            <a:endParaRPr lang="hu-HU" altLang="hu-H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368" y="3861048"/>
            <a:ext cx="3657152" cy="228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490" y="4221088"/>
            <a:ext cx="1195387" cy="189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48680"/>
            <a:ext cx="20478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419872" y="6165304"/>
            <a:ext cx="2952328" cy="59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C00000"/>
              </a:buClr>
              <a:buSzPct val="70000"/>
              <a:buFont typeface="Wingdings" pitchFamily="2" charset="2"/>
              <a:buChar char="n"/>
            </a:pP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</a:rPr>
              <a:t>Diák-fénymásoló</a:t>
            </a:r>
            <a:endParaRPr lang="hu-HU" altLang="hu-H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2" name="Egyenes összekötő 21"/>
          <p:cNvCxnSpPr/>
          <p:nvPr/>
        </p:nvCxnSpPr>
        <p:spPr>
          <a:xfrm>
            <a:off x="0" y="836712"/>
            <a:ext cx="4644008" cy="0"/>
          </a:xfrm>
          <a:prstGeom prst="line">
            <a:avLst/>
          </a:prstGeom>
          <a:ln w="88900">
            <a:solidFill>
              <a:srgbClr val="FF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1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Tartalom hely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8920"/>
            <a:ext cx="3959225" cy="297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Cím 1"/>
          <p:cNvSpPr>
            <a:spLocks/>
          </p:cNvSpPr>
          <p:nvPr/>
        </p:nvSpPr>
        <p:spPr bwMode="auto">
          <a:xfrm>
            <a:off x="6444208" y="-25183"/>
            <a:ext cx="2376264" cy="1005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hu-HU" altLang="hu-HU" sz="2400" dirty="0">
                <a:solidFill>
                  <a:schemeClr val="tx2">
                    <a:lumMod val="50000"/>
                  </a:schemeClr>
                </a:solidFill>
              </a:rPr>
              <a:t>150m</a:t>
            </a:r>
            <a:r>
              <a:rPr lang="hu-HU" altLang="hu-HU" sz="2400" baseline="30000" dirty="0">
                <a:solidFill>
                  <a:schemeClr val="tx2">
                    <a:lumMod val="50000"/>
                  </a:schemeClr>
                </a:solidFill>
              </a:rPr>
              <a:t>2 </a:t>
            </a:r>
            <a:r>
              <a:rPr lang="hu-HU" altLang="hu-HU" sz="2400" dirty="0">
                <a:solidFill>
                  <a:schemeClr val="tx2">
                    <a:lumMod val="50000"/>
                  </a:schemeClr>
                </a:solidFill>
              </a:rPr>
              <a:t>,</a:t>
            </a:r>
            <a:r>
              <a:rPr lang="hu-HU" altLang="hu-HU" sz="2400" baseline="30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hu-HU" altLang="hu-HU" sz="2400" dirty="0">
                <a:solidFill>
                  <a:schemeClr val="tx2">
                    <a:lumMod val="50000"/>
                  </a:schemeClr>
                </a:solidFill>
              </a:rPr>
              <a:t>3 PC </a:t>
            </a:r>
            <a:br>
              <a:rPr lang="hu-HU" altLang="hu-HU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hu-HU" altLang="hu-HU" sz="2400" dirty="0">
                <a:solidFill>
                  <a:schemeClr val="tx2">
                    <a:lumMod val="50000"/>
                  </a:schemeClr>
                </a:solidFill>
              </a:rPr>
              <a:t>22.000 kötet</a:t>
            </a:r>
          </a:p>
        </p:txBody>
      </p:sp>
      <p:pic>
        <p:nvPicPr>
          <p:cNvPr id="11270" name="Tartalom hely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4651375" cy="349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3" name="Rectangle 4"/>
          <p:cNvSpPr>
            <a:spLocks noChangeArrowheads="1"/>
          </p:cNvSpPr>
          <p:nvPr/>
        </p:nvSpPr>
        <p:spPr bwMode="auto">
          <a:xfrm>
            <a:off x="251520" y="1124744"/>
            <a:ext cx="741682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5">
                  <a:lumMod val="75000"/>
                </a:schemeClr>
              </a:buClr>
              <a:buSzPct val="70000"/>
              <a:buFont typeface="Wingdings" pitchFamily="2" charset="2"/>
              <a:buChar char="n"/>
            </a:pPr>
            <a:r>
              <a:rPr lang="hu-HU" altLang="hu-HU" sz="2400" dirty="0">
                <a:solidFill>
                  <a:schemeClr val="tx2">
                    <a:lumMod val="50000"/>
                  </a:schemeClr>
                </a:solidFill>
              </a:rPr>
              <a:t>Idegen nyelvű </a:t>
            </a: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</a:rPr>
              <a:t>szak- és szépirodalom, </a:t>
            </a:r>
            <a:r>
              <a:rPr lang="hu-HU" altLang="hu-HU" sz="2400" dirty="0">
                <a:solidFill>
                  <a:schemeClr val="tx2">
                    <a:lumMod val="50000"/>
                  </a:schemeClr>
                </a:solidFill>
              </a:rPr>
              <a:t>szótárak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5">
                  <a:lumMod val="75000"/>
                </a:schemeClr>
              </a:buClr>
              <a:buSzPct val="70000"/>
              <a:buFont typeface="Wingdings" pitchFamily="2" charset="2"/>
              <a:buChar char="n"/>
            </a:pPr>
            <a:r>
              <a:rPr lang="hu-HU" altLang="hu-HU" sz="2400" dirty="0">
                <a:solidFill>
                  <a:schemeClr val="tx2">
                    <a:lumMod val="50000"/>
                  </a:schemeClr>
                </a:solidFill>
              </a:rPr>
              <a:t>Kötelező olvasmányok mindenkinek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5">
                  <a:lumMod val="75000"/>
                </a:schemeClr>
              </a:buClr>
              <a:buSzPct val="70000"/>
              <a:buFont typeface="Wingdings" pitchFamily="2" charset="2"/>
              <a:buChar char="n"/>
            </a:pPr>
            <a:r>
              <a:rPr lang="hu-HU" altLang="hu-HU" sz="2400" dirty="0">
                <a:solidFill>
                  <a:schemeClr val="tx2">
                    <a:lumMod val="50000"/>
                  </a:schemeClr>
                </a:solidFill>
              </a:rPr>
              <a:t>Nemzetiségi tankönyvek ingyen</a:t>
            </a:r>
          </a:p>
        </p:txBody>
      </p:sp>
      <p:sp>
        <p:nvSpPr>
          <p:cNvPr id="9223" name="Cím 1"/>
          <p:cNvSpPr>
            <a:spLocks/>
          </p:cNvSpPr>
          <p:nvPr/>
        </p:nvSpPr>
        <p:spPr bwMode="auto">
          <a:xfrm>
            <a:off x="107504" y="1"/>
            <a:ext cx="5904656" cy="98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altLang="hu-HU" sz="40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Kétnyelvű könyvtár </a:t>
            </a:r>
            <a:endParaRPr lang="hu-HU" altLang="hu-HU" sz="28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3" name="Egyenes összekötő 2"/>
          <p:cNvCxnSpPr/>
          <p:nvPr/>
        </p:nvCxnSpPr>
        <p:spPr>
          <a:xfrm>
            <a:off x="107504" y="980728"/>
            <a:ext cx="6192688" cy="0"/>
          </a:xfrm>
          <a:prstGeom prst="line">
            <a:avLst/>
          </a:prstGeom>
          <a:ln w="88900">
            <a:solidFill>
              <a:srgbClr val="FF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39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 idx="4294967295"/>
          </p:nvPr>
        </p:nvSpPr>
        <p:spPr>
          <a:xfrm>
            <a:off x="107504" y="44624"/>
            <a:ext cx="6016401" cy="1099914"/>
          </a:xfrm>
        </p:spPr>
        <p:txBody>
          <a:bodyPr/>
          <a:lstStyle/>
          <a:p>
            <a:pPr algn="l"/>
            <a:r>
              <a:rPr lang="hu-HU" altLang="hu-HU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Étkezési lehetőség</a:t>
            </a:r>
          </a:p>
        </p:txBody>
      </p:sp>
      <p:sp>
        <p:nvSpPr>
          <p:cNvPr id="96261" name="Rectangle 4"/>
          <p:cNvSpPr>
            <a:spLocks noChangeArrowheads="1"/>
          </p:cNvSpPr>
          <p:nvPr/>
        </p:nvSpPr>
        <p:spPr bwMode="auto">
          <a:xfrm>
            <a:off x="107504" y="1412776"/>
            <a:ext cx="518477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SzPct val="70000"/>
              <a:buFont typeface="Wingdings" pitchFamily="2" charset="2"/>
              <a:buChar char="n"/>
            </a:pPr>
            <a:r>
              <a:rPr lang="hu-HU" altLang="hu-HU" sz="2400" dirty="0">
                <a:solidFill>
                  <a:schemeClr val="tx2">
                    <a:lumMod val="50000"/>
                  </a:schemeClr>
                </a:solidFill>
              </a:rPr>
              <a:t>Kulturált ebédlő (melegítőkonyha</a:t>
            </a: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SzPct val="70000"/>
              <a:buFont typeface="Wingdings" pitchFamily="2" charset="2"/>
              <a:buChar char="n"/>
            </a:pP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</a:rPr>
              <a:t>A és B menü + Webes rendelés</a:t>
            </a:r>
            <a:endParaRPr lang="hu-HU" altLang="hu-HU" sz="2400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SzPct val="70000"/>
              <a:buFont typeface="Wingdings" pitchFamily="2" charset="2"/>
              <a:buChar char="n"/>
            </a:pPr>
            <a:r>
              <a:rPr lang="hu-HU" altLang="hu-HU" sz="2400" dirty="0">
                <a:solidFill>
                  <a:schemeClr val="tx2">
                    <a:lumMod val="50000"/>
                  </a:schemeClr>
                </a:solidFill>
              </a:rPr>
              <a:t>Büfé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SzPct val="70000"/>
              <a:buFont typeface="Wingdings" pitchFamily="2" charset="2"/>
              <a:buChar char="n"/>
            </a:pPr>
            <a:r>
              <a:rPr lang="hu-HU" altLang="hu-HU" sz="2400" dirty="0">
                <a:solidFill>
                  <a:schemeClr val="tx2">
                    <a:lumMod val="50000"/>
                  </a:schemeClr>
                </a:solidFill>
              </a:rPr>
              <a:t>Italautomata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SzPct val="70000"/>
              <a:buFont typeface="Wingdings" pitchFamily="2" charset="2"/>
              <a:buChar char="n"/>
            </a:pPr>
            <a:r>
              <a:rPr lang="hu-HU" altLang="hu-HU" sz="2400" dirty="0">
                <a:solidFill>
                  <a:schemeClr val="tx2">
                    <a:lumMod val="50000"/>
                  </a:schemeClr>
                </a:solidFill>
              </a:rPr>
              <a:t>2 percre: Közért</a:t>
            </a:r>
          </a:p>
        </p:txBody>
      </p:sp>
      <p:pic>
        <p:nvPicPr>
          <p:cNvPr id="96265" name="Picture 9" descr="kávéautomat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1455737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7" y="1268760"/>
            <a:ext cx="3960813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45024"/>
            <a:ext cx="3888432" cy="250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Egyenes összekötő 7"/>
          <p:cNvCxnSpPr/>
          <p:nvPr/>
        </p:nvCxnSpPr>
        <p:spPr>
          <a:xfrm>
            <a:off x="107504" y="1052736"/>
            <a:ext cx="6192688" cy="0"/>
          </a:xfrm>
          <a:prstGeom prst="line">
            <a:avLst/>
          </a:prstGeom>
          <a:ln w="88900">
            <a:solidFill>
              <a:srgbClr val="FF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614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3" y="19651"/>
            <a:ext cx="3672408" cy="1033086"/>
          </a:xfrm>
        </p:spPr>
        <p:txBody>
          <a:bodyPr/>
          <a:lstStyle/>
          <a:p>
            <a:pPr algn="l" eaLnBrk="1" hangingPunct="1"/>
            <a:r>
              <a:rPr lang="hu-HU" altLang="hu-HU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Szerkezet</a:t>
            </a:r>
          </a:p>
        </p:txBody>
      </p:sp>
      <p:cxnSp>
        <p:nvCxnSpPr>
          <p:cNvPr id="6" name="Egyenes összekötő 5"/>
          <p:cNvCxnSpPr/>
          <p:nvPr/>
        </p:nvCxnSpPr>
        <p:spPr>
          <a:xfrm>
            <a:off x="107504" y="908720"/>
            <a:ext cx="3672408" cy="0"/>
          </a:xfrm>
          <a:prstGeom prst="line">
            <a:avLst/>
          </a:prstGeom>
          <a:ln w="88900">
            <a:solidFill>
              <a:srgbClr val="FF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1520" y="1196752"/>
            <a:ext cx="741682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6700" indent="-2667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5">
                  <a:lumMod val="75000"/>
                </a:schemeClr>
              </a:buClr>
              <a:buSzPct val="70000"/>
              <a:buFont typeface="Wingdings" pitchFamily="2" charset="2"/>
              <a:buChar char="n"/>
            </a:pP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</a:rPr>
              <a:t>Első év = Nyelvi előkészítő</a:t>
            </a:r>
          </a:p>
          <a:p>
            <a:pPr marL="0" indent="0">
              <a:lnSpc>
                <a:spcPct val="80000"/>
              </a:lnSpc>
              <a:spcBef>
                <a:spcPct val="20000"/>
              </a:spcBef>
              <a:buClr>
                <a:schemeClr val="accent5">
                  <a:lumMod val="75000"/>
                </a:schemeClr>
              </a:buClr>
              <a:buSzPct val="70000"/>
            </a:pPr>
            <a:r>
              <a:rPr lang="hu-HU" altLang="hu-HU" sz="2400" dirty="0" smtClean="0">
                <a:cs typeface="Times New Roman" pitchFamily="18" charset="0"/>
              </a:rPr>
              <a:t>  </a:t>
            </a: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→ </a:t>
            </a:r>
            <a:r>
              <a:rPr lang="hu-HU" altLang="hu-HU" sz="24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a</a:t>
            </a:r>
            <a:r>
              <a:rPr lang="hu-HU" altLang="hu-HU" sz="2400" dirty="0">
                <a:solidFill>
                  <a:schemeClr val="tx2">
                    <a:lumMod val="50000"/>
                  </a:schemeClr>
                </a:solidFill>
              </a:rPr>
              <a:t>ki tudott: szinten tartjuk, aki kezdő: </a:t>
            </a: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</a:rPr>
              <a:t>felhozzuk</a:t>
            </a:r>
            <a:endParaRPr lang="hu-HU" altLang="hu-H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4" y="2070568"/>
            <a:ext cx="9074096" cy="478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12884"/>
            <a:ext cx="9055215" cy="511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2070568"/>
            <a:ext cx="8982744" cy="47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780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3104">
            <a:off x="6568287" y="1387175"/>
            <a:ext cx="2305050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216024"/>
            <a:ext cx="8784976" cy="90872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hu-HU" altLang="hu-HU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Mire készítjük fel diákjainkat?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700808"/>
            <a:ext cx="8820150" cy="3456384"/>
          </a:xfrm>
        </p:spPr>
        <p:txBody>
          <a:bodyPr/>
          <a:lstStyle/>
          <a:p>
            <a:pPr>
              <a:lnSpc>
                <a:spcPct val="105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Sikeresen jussanak be a </a:t>
            </a:r>
            <a:r>
              <a:rPr lang="hu-HU" altLang="hu-HU" sz="24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felsőoktatás</a:t>
            </a: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ba</a:t>
            </a:r>
          </a:p>
          <a:p>
            <a:pPr>
              <a:lnSpc>
                <a:spcPct val="105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Használható </a:t>
            </a:r>
            <a:r>
              <a:rPr lang="hu-HU" altLang="hu-HU" sz="24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nyelvtudás</a:t>
            </a: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sal rendelkezzenek</a:t>
            </a:r>
          </a:p>
          <a:p>
            <a:pPr>
              <a:lnSpc>
                <a:spcPct val="105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Megnyerő </a:t>
            </a:r>
            <a:r>
              <a:rPr lang="hu-HU" altLang="hu-HU" sz="24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kiállás</a:t>
            </a: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uk legyen</a:t>
            </a:r>
          </a:p>
          <a:p>
            <a:pPr>
              <a:lnSpc>
                <a:spcPct val="105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Képesek legyenek </a:t>
            </a:r>
            <a:r>
              <a:rPr lang="hu-HU" altLang="hu-HU" sz="24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kitartó munkavégzés</a:t>
            </a: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re</a:t>
            </a:r>
          </a:p>
          <a:p>
            <a:pPr>
              <a:lnSpc>
                <a:spcPct val="105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Alkalmasak legyenek </a:t>
            </a:r>
            <a:r>
              <a:rPr lang="hu-HU" altLang="hu-HU" sz="24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közélet</a:t>
            </a: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i szerepvállalásra</a:t>
            </a:r>
          </a:p>
          <a:p>
            <a:pPr>
              <a:lnSpc>
                <a:spcPct val="105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u-HU" altLang="hu-HU" sz="24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Nemzetiség</a:t>
            </a: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ük iránt aktívan elkötelezett</a:t>
            </a:r>
            <a:r>
              <a:rPr lang="hu-HU" altLang="hu-HU" sz="24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értelmiségiek </a:t>
            </a:r>
            <a:r>
              <a:rPr lang="hu-HU" altLang="hu-HU" sz="24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legyenek</a:t>
            </a:r>
            <a:endParaRPr lang="hu-HU" altLang="hu-HU" sz="24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hu-HU" altLang="hu-HU" sz="2800" dirty="0" smtClean="0"/>
          </a:p>
        </p:txBody>
      </p:sp>
      <p:pic>
        <p:nvPicPr>
          <p:cNvPr id="12293" name="Picture 6" descr="pres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706938"/>
            <a:ext cx="3779837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Egyenes összekötő 5"/>
          <p:cNvCxnSpPr/>
          <p:nvPr/>
        </p:nvCxnSpPr>
        <p:spPr>
          <a:xfrm>
            <a:off x="107504" y="1124744"/>
            <a:ext cx="8568952" cy="0"/>
          </a:xfrm>
          <a:prstGeom prst="line">
            <a:avLst/>
          </a:prstGeom>
          <a:ln w="88900">
            <a:solidFill>
              <a:srgbClr val="FF99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63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701</Words>
  <Application>Microsoft Office PowerPoint</Application>
  <PresentationFormat>Diavetítés a képernyőre (4:3 oldalarány)</PresentationFormat>
  <Paragraphs>165</Paragraphs>
  <Slides>23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4" baseType="lpstr">
      <vt:lpstr>Office-téma</vt:lpstr>
      <vt:lpstr> Német Nemzetiségi  Gimnázium és Kollégium  XX. Ker. Serény u. 1. </vt:lpstr>
      <vt:lpstr> Iskolánkról röviden…</vt:lpstr>
      <vt:lpstr> Kollégium - 2 perc sétára az iskolától</vt:lpstr>
      <vt:lpstr> Létesítmények</vt:lpstr>
      <vt:lpstr> Felszereltség</vt:lpstr>
      <vt:lpstr>PowerPoint bemutató</vt:lpstr>
      <vt:lpstr>Étkezési lehetőség</vt:lpstr>
      <vt:lpstr>Szerkezet</vt:lpstr>
      <vt:lpstr>Mire készítjük fel diákjainkat?</vt:lpstr>
      <vt:lpstr>Ami nálunk megszerezhető... Eredményeink</vt:lpstr>
      <vt:lpstr>PowerPoint bemutató</vt:lpstr>
      <vt:lpstr>Megszerezhető akkor is, ha…</vt:lpstr>
      <vt:lpstr>Sportkörök, edzések, táborok – órarenden kívül (ingyen)</vt:lpstr>
      <vt:lpstr>Hagyományőrzés</vt:lpstr>
      <vt:lpstr>Művészet, kultúra</vt:lpstr>
      <vt:lpstr>Közéletre, önállóságra nevelés:  DÖK-élet</vt:lpstr>
      <vt:lpstr>PowerPoint bemutató</vt:lpstr>
      <vt:lpstr>Diákcsere – láss velünk világot!</vt:lpstr>
      <vt:lpstr>Ami manapság elvárás…</vt:lpstr>
      <vt:lpstr>Várjuk Önöket/ Várunk Téged!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Varsányi Krisztina</dc:creator>
  <cp:lastModifiedBy>Kriszta</cp:lastModifiedBy>
  <cp:revision>104</cp:revision>
  <dcterms:created xsi:type="dcterms:W3CDTF">2016-10-01T07:37:23Z</dcterms:created>
  <dcterms:modified xsi:type="dcterms:W3CDTF">2017-10-03T05:20:53Z</dcterms:modified>
</cp:coreProperties>
</file>