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0" r:id="rId2"/>
    <p:sldId id="260" r:id="rId3"/>
    <p:sldId id="261" r:id="rId4"/>
    <p:sldId id="262" r:id="rId5"/>
    <p:sldId id="292" r:id="rId6"/>
    <p:sldId id="293" r:id="rId7"/>
    <p:sldId id="264" r:id="rId8"/>
    <p:sldId id="265" r:id="rId9"/>
    <p:sldId id="290" r:id="rId10"/>
    <p:sldId id="267" r:id="rId11"/>
    <p:sldId id="306" r:id="rId12"/>
    <p:sldId id="283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91" r:id="rId21"/>
    <p:sldId id="278" r:id="rId22"/>
    <p:sldId id="279" r:id="rId23"/>
    <p:sldId id="285" r:id="rId24"/>
    <p:sldId id="287" r:id="rId25"/>
    <p:sldId id="299" r:id="rId26"/>
    <p:sldId id="300" r:id="rId27"/>
    <p:sldId id="301" r:id="rId28"/>
    <p:sldId id="302" r:id="rId29"/>
    <p:sldId id="303" r:id="rId30"/>
    <p:sldId id="307" r:id="rId31"/>
    <p:sldId id="304" r:id="rId32"/>
    <p:sldId id="305" r:id="rId33"/>
    <p:sldId id="288" r:id="rId3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AB"/>
    <a:srgbClr val="FFC46D"/>
    <a:srgbClr val="FF9900"/>
    <a:srgbClr val="CC3300"/>
    <a:srgbClr val="006600"/>
    <a:srgbClr val="EA8B00"/>
    <a:srgbClr val="FFFFCC"/>
    <a:srgbClr val="FFFF99"/>
    <a:srgbClr val="FFDEBD"/>
    <a:srgbClr val="F8F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Sötét stílus 1 – 5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ötét stílus 1 – 1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Közepesen sötét stílus 1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Közepesen sötét stílus 3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Közepesen sötét stílus 3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2" autoAdjust="0"/>
    <p:restoredTop sz="94660"/>
  </p:normalViewPr>
  <p:slideViewPr>
    <p:cSldViewPr>
      <p:cViewPr varScale="1">
        <p:scale>
          <a:sx n="109" d="100"/>
          <a:sy n="109" d="100"/>
        </p:scale>
        <p:origin x="169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1CCEA-5A21-4A47-9BCB-2D3CF77DA8C9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9E97-D803-4D89-B1FD-B8116E9FFB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585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5485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43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368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2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949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74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241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432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19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941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433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FF9900">
                <a:alpha val="67000"/>
              </a:srgbClr>
            </a:gs>
            <a:gs pos="100000">
              <a:srgbClr val="FF9900"/>
            </a:gs>
            <a:gs pos="75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92D26-51E4-4A4B-853F-77136460B1F4}" type="datetimeFigureOut">
              <a:rPr lang="hu-HU" smtClean="0"/>
              <a:t>2022. 10. 03.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81CCB-ADAE-4971-BB00-E3C2F0F702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674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9.jpe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microsoft.com/office/2007/relationships/hdphoto" Target="../media/hdphoto14.wdp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25.jpe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23"/>
          <p:cNvSpPr/>
          <p:nvPr/>
        </p:nvSpPr>
        <p:spPr>
          <a:xfrm>
            <a:off x="0" y="476672"/>
            <a:ext cx="9865096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3381" y="3861048"/>
            <a:ext cx="7448939" cy="1872208"/>
          </a:xfrm>
          <a:prstGeom prst="rect">
            <a:avLst/>
          </a:prstGeom>
          <a:gradFill flip="none" rotWithShape="1">
            <a:gsLst>
              <a:gs pos="69000">
                <a:srgbClr val="FFEBCC"/>
              </a:gs>
              <a:gs pos="48000">
                <a:srgbClr val="FFC46D"/>
              </a:gs>
              <a:gs pos="0">
                <a:srgbClr val="FF9900"/>
              </a:gs>
              <a:gs pos="9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87" y="1804729"/>
            <a:ext cx="5409230" cy="1515008"/>
          </a:xfrm>
          <a:prstGeom prst="rect">
            <a:avLst/>
          </a:prstGeom>
          <a:noFill/>
          <a:ln>
            <a:noFill/>
          </a:ln>
          <a:effectLst>
            <a:glow rad="1905000">
              <a:schemeClr val="bg1">
                <a:alpha val="47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113076"/>
            <a:ext cx="8028384" cy="1368152"/>
          </a:xfrm>
        </p:spPr>
        <p:txBody>
          <a:bodyPr anchor="ctr">
            <a:normAutofit fontScale="90000"/>
          </a:bodyPr>
          <a:lstStyle/>
          <a:p>
            <a:pPr algn="l" eaLnBrk="1" hangingPunct="1"/>
            <a:r>
              <a:rPr lang="hu-HU" altLang="hu-HU" sz="2400" b="1" dirty="0" smtClean="0">
                <a:solidFill>
                  <a:srgbClr val="234B85"/>
                </a:solidFill>
              </a:rPr>
              <a:t/>
            </a:r>
            <a:br>
              <a:rPr lang="hu-HU" altLang="hu-HU" sz="2400" b="1" dirty="0" smtClean="0">
                <a:solidFill>
                  <a:srgbClr val="234B85"/>
                </a:solidFill>
              </a:rPr>
            </a:br>
            <a: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Német Nemzetiségi </a:t>
            </a:r>
            <a:b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Gimnázium </a:t>
            </a:r>
            <a:r>
              <a:rPr lang="hu-HU" altLang="hu-HU" sz="40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és Kollégium</a:t>
            </a:r>
            <a: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hu-HU" altLang="hu-HU" sz="42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XX. Ker. Serény u. 1.</a:t>
            </a:r>
            <a:r>
              <a:rPr lang="hu-HU" altLang="hu-HU" sz="3600" dirty="0" smtClean="0">
                <a:solidFill>
                  <a:srgbClr val="234B85"/>
                </a:solidFill>
              </a:rPr>
              <a:t/>
            </a:r>
            <a:br>
              <a:rPr lang="hu-HU" altLang="hu-HU" sz="3600" dirty="0" smtClean="0">
                <a:solidFill>
                  <a:srgbClr val="234B85"/>
                </a:solidFill>
              </a:rPr>
            </a:br>
            <a:endParaRPr lang="hu-HU" altLang="hu-HU" sz="3600" dirty="0" smtClean="0">
              <a:solidFill>
                <a:srgbClr val="234B85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1520" y="594928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Hagyomány, tudás, lehetőség</a:t>
            </a:r>
            <a:endParaRPr lang="hu-HU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69" y="-27384"/>
            <a:ext cx="17721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2872" y="332656"/>
            <a:ext cx="842486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800" b="1" noProof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Deutsches Nationalitätengymnasium </a:t>
            </a:r>
          </a:p>
          <a:p>
            <a:pPr eaLnBrk="1" hangingPunct="1"/>
            <a:r>
              <a:rPr lang="hu-HU" altLang="hu-HU" sz="2800" b="1" noProof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und Schülerwohnheim</a:t>
            </a:r>
            <a:endParaRPr lang="hu-HU" altLang="hu-HU" sz="2800" b="1" noProof="1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104">
            <a:off x="6568287" y="1387175"/>
            <a:ext cx="230505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16024"/>
            <a:ext cx="8784976" cy="90872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Mire készítjük fel diákjainkat?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700808"/>
            <a:ext cx="8820150" cy="3456384"/>
          </a:xfrm>
        </p:spPr>
        <p:txBody>
          <a:bodyPr/>
          <a:lstStyle/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Sikeresen jussanak be a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felsőoktatás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ba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Használható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nyelvtudás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sal rendelkezzenek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Megnyerő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kiállás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uk legyen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Képesek legyenek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kitartó munkavégzés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re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Alkalmasak legyenek 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közélet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 szerepvállalásra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Nemzetiség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ük iránt aktívan elkötelezett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értelmiségiek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legyenek</a:t>
            </a:r>
            <a:endParaRPr lang="hu-HU" altLang="hu-HU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2800" dirty="0" smtClean="0"/>
          </a:p>
        </p:txBody>
      </p:sp>
      <p:pic>
        <p:nvPicPr>
          <p:cNvPr id="12293" name="Picture 6" descr="pres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06938"/>
            <a:ext cx="3779837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107504" y="1124744"/>
            <a:ext cx="8568952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63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394405" cy="79208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922114"/>
          </a:xfrm>
        </p:spPr>
        <p:txBody>
          <a:bodyPr>
            <a:normAutofit fontScale="90000"/>
          </a:bodyPr>
          <a:lstStyle/>
          <a:p>
            <a:pPr marL="533400" indent="-533400" algn="l" eaLnBrk="1" hangingPunct="1"/>
            <a:r>
              <a:rPr lang="hu-HU" altLang="hu-HU" sz="49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Ami nálunk megszerezhető... </a:t>
            </a:r>
            <a:r>
              <a:rPr lang="hu-HU" altLang="hu-HU" sz="3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Eredményeink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628800"/>
            <a:ext cx="8583910" cy="223224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Biztos, használható (német, angol) nyelvtudás, - vizsga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DSD – nyelvdiploma (ingyen!)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Kiugró érettségi/ felvételi eredmények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Továbbtanulás minden irányba – nemcsak bölcsész</a:t>
            </a:r>
          </a:p>
          <a:p>
            <a:pPr>
              <a:lnSpc>
                <a:spcPct val="8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OKTV helyezések + pluszpontok!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0" y="1412776"/>
            <a:ext cx="89644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" y="1345883"/>
            <a:ext cx="9044989" cy="546749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" y="908720"/>
            <a:ext cx="913013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33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19809 0.26967 " pathEditMode="relative" rAng="0" ptsTypes="AA"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0.02547 L 0.24549 0.267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5121"/>
            <a:ext cx="8784976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Szerezhetsz ösztöndíjat!</a:t>
            </a:r>
          </a:p>
          <a:p>
            <a:pPr algn="l"/>
            <a:r>
              <a:rPr lang="hu-HU" altLang="hu-HU" sz="25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Pénz </a:t>
            </a:r>
            <a:r>
              <a:rPr lang="hu-HU" altLang="hu-HU" sz="2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és/vagy</a:t>
            </a:r>
            <a:r>
              <a:rPr lang="hu-HU" altLang="hu-HU" sz="25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utazás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1700808"/>
            <a:ext cx="882015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Nemzetiségi ösztöndíjak 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(kiemelkedő nemz. tevékenység)</a:t>
            </a:r>
          </a:p>
          <a:p>
            <a:pPr lvl="1"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Budapesti/ Pest megyei ösztöndíj</a:t>
            </a:r>
          </a:p>
          <a:p>
            <a:pPr lvl="1"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„Giga” Nemzetiségi 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Tanulm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. Ösztöndíj (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Miniszt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., 30.000/hó/2év)</a:t>
            </a: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105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Németországi ösztöndíjak 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(2-4 hetes 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kinttartózkodás</a:t>
            </a:r>
            <a:r>
              <a:rPr lang="hu-HU" altLang="hu-HU" sz="22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Goethe-ösztöndíj (3 hét)</a:t>
            </a:r>
          </a:p>
          <a:p>
            <a:pPr lvl="1">
              <a:lnSpc>
                <a:spcPct val="80000"/>
              </a:lnSpc>
            </a:pP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ZfA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jutalomösztöndíjai versenyeredményekért (3-4 hét)</a:t>
            </a:r>
          </a:p>
          <a:p>
            <a:pPr lvl="1">
              <a:lnSpc>
                <a:spcPct val="80000"/>
              </a:lnSpc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DAAD „</a:t>
            </a:r>
            <a:r>
              <a:rPr lang="hu-HU" altLang="hu-HU" sz="22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Vollstipendium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(= teljes egyetemi tanulmányok)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57192"/>
            <a:ext cx="986973" cy="15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16163"/>
            <a:ext cx="35623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14" y="5374278"/>
            <a:ext cx="2261617" cy="122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 descr="Képtalálat a következőre: „landesselbstverwaltung der ungarndeutschen”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67" y="620302"/>
            <a:ext cx="913284" cy="108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Egyenes összekötő 7"/>
          <p:cNvCxnSpPr/>
          <p:nvPr/>
        </p:nvCxnSpPr>
        <p:spPr>
          <a:xfrm>
            <a:off x="0" y="1340768"/>
            <a:ext cx="766834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424936" cy="1171575"/>
          </a:xfrm>
        </p:spPr>
        <p:txBody>
          <a:bodyPr>
            <a:normAutofit fontScale="90000"/>
          </a:bodyPr>
          <a:lstStyle/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Megszerezhető </a:t>
            </a:r>
            <a:r>
              <a:rPr lang="hu-HU" altLang="hu-HU" sz="40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akkor is, ha</a:t>
            </a:r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72816"/>
            <a:ext cx="8207375" cy="3671888"/>
          </a:xfrm>
        </p:spPr>
        <p:txBody>
          <a:bodyPr/>
          <a:lstStyle/>
          <a:p>
            <a:r>
              <a:rPr lang="hu-HU" altLang="hu-HU" sz="2800" b="1" dirty="0" smtClean="0">
                <a:latin typeface="Arial" charset="0"/>
              </a:rPr>
              <a:t>Eddig egyáltalán </a:t>
            </a:r>
            <a:r>
              <a:rPr lang="hu-HU" altLang="hu-H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nem tanult németül, angolul</a:t>
            </a:r>
          </a:p>
          <a:p>
            <a:r>
              <a:rPr lang="hu-HU" altLang="hu-H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Nem „elit”</a:t>
            </a:r>
            <a:r>
              <a:rPr lang="hu-HU" altLang="hu-HU" sz="28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általános iskolából </a:t>
            </a:r>
            <a:r>
              <a:rPr lang="hu-HU" altLang="hu-HU" sz="2800" dirty="0" smtClean="0">
                <a:latin typeface="Arial" charset="0"/>
              </a:rPr>
              <a:t>jön</a:t>
            </a:r>
          </a:p>
          <a:p>
            <a:r>
              <a:rPr lang="hu-HU" altLang="hu-H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Nem</a:t>
            </a:r>
            <a:r>
              <a:rPr lang="hu-HU" altLang="hu-HU" sz="28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volt </a:t>
            </a:r>
            <a:r>
              <a:rPr lang="hu-HU" altLang="hu-HU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kitűnő</a:t>
            </a:r>
            <a:r>
              <a:rPr lang="hu-HU" altLang="hu-HU" sz="28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tanuló </a:t>
            </a:r>
            <a:r>
              <a:rPr lang="hu-HU" altLang="hu-HU" sz="2800" dirty="0" smtClean="0">
                <a:latin typeface="Arial" charset="0"/>
              </a:rPr>
              <a:t>általános iskolában</a:t>
            </a:r>
          </a:p>
          <a:p>
            <a:pPr>
              <a:spcBef>
                <a:spcPct val="65000"/>
              </a:spcBef>
              <a:buFont typeface="Wingdings" pitchFamily="2" charset="2"/>
              <a:buNone/>
            </a:pPr>
            <a:r>
              <a:rPr lang="hu-HU" altLang="hu-HU" sz="3600" b="1" u="sng" dirty="0" smtClean="0">
                <a:solidFill>
                  <a:srgbClr val="C00000"/>
                </a:solidFill>
                <a:latin typeface="Arial" charset="0"/>
              </a:rPr>
              <a:t>Amit várunk:</a:t>
            </a:r>
          </a:p>
          <a:p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együttműködés</a:t>
            </a:r>
          </a:p>
          <a:p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igyekezet</a:t>
            </a:r>
          </a:p>
        </p:txBody>
      </p:sp>
      <p:cxnSp>
        <p:nvCxnSpPr>
          <p:cNvPr id="4" name="Egyenes összekötő 3"/>
          <p:cNvCxnSpPr/>
          <p:nvPr/>
        </p:nvCxnSpPr>
        <p:spPr>
          <a:xfrm>
            <a:off x="0" y="1196752"/>
            <a:ext cx="8460432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9258" y="0"/>
            <a:ext cx="8983216" cy="1268860"/>
          </a:xfrm>
        </p:spPr>
        <p:txBody>
          <a:bodyPr>
            <a:normAutofit fontScale="90000"/>
          </a:bodyPr>
          <a:lstStyle/>
          <a:p>
            <a:pPr marL="628650" indent="-628650"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Sportkörök, edzések, táborok</a:t>
            </a:r>
            <a:r>
              <a:rPr lang="hu-HU" altLang="hu-HU" dirty="0" smtClean="0"/>
              <a:t/>
            </a:r>
            <a:br>
              <a:rPr lang="hu-HU" altLang="hu-HU" dirty="0" smtClean="0"/>
            </a:br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órarenden kívül (ingyen)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556792"/>
            <a:ext cx="5616624" cy="3817019"/>
          </a:xfrm>
        </p:spPr>
        <p:txBody>
          <a:bodyPr>
            <a:normAutofit/>
          </a:bodyPr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Az igényeknek megfelelően </a:t>
            </a:r>
          </a:p>
          <a:p>
            <a:pPr marL="0" indent="0" eaLnBrk="1" hangingPunct="1">
              <a:buClr>
                <a:srgbClr val="C00000"/>
              </a:buClr>
              <a:buNone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  </a:t>
            </a:r>
            <a:r>
              <a:rPr lang="hu-HU" altLang="hu-HU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hu-HU" altLang="hu-HU" sz="20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Röpi</a:t>
            </a:r>
            <a:r>
              <a:rPr lang="hu-HU" altLang="hu-HU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, Foci, Asztalitenisz, Jóga, Konditerem)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Sítábor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Fáklyás váltófutás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Sportok éjszakája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Diákolimpiai indulások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1268760"/>
            <a:ext cx="8460432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21920"/>
            <a:ext cx="3085354" cy="24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2991"/>
            <a:ext cx="3390374" cy="204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710" y="4148785"/>
            <a:ext cx="3200326" cy="2274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7636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61" y="2531107"/>
            <a:ext cx="3998939" cy="212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" y="116632"/>
            <a:ext cx="8229600" cy="936104"/>
          </a:xfrm>
        </p:spPr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Hagyományőrzés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196752"/>
            <a:ext cx="82804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Iskolánk neve egyben program is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Tracht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- mint ünnepi viselet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Tradicionális sváb táncok, népdalok, hagyományok megőrzése, továbbadása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emzetiségi karácsony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O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sztályfellépések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Sváb bál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Népismeret tábor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Ó</a:t>
            </a: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rarendbe építve: népismeret és táncórák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Projektek: pl. sváb ételek készítése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hu-HU" altLang="hu-HU" sz="2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Adventi koszorúkötés</a:t>
            </a:r>
          </a:p>
          <a:p>
            <a:pPr eaLnBrk="1" hangingPunct="1">
              <a:lnSpc>
                <a:spcPct val="90000"/>
              </a:lnSpc>
            </a:pPr>
            <a:endParaRPr lang="hu-HU" altLang="hu-HU" sz="24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2800" dirty="0" smtClean="0"/>
          </a:p>
        </p:txBody>
      </p:sp>
      <p:pic>
        <p:nvPicPr>
          <p:cNvPr id="16393" name="Picture 9" descr="nemzkarácso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" y="5589240"/>
            <a:ext cx="3449441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svábbál tán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06" y="17151"/>
            <a:ext cx="3527715" cy="198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958613"/>
            <a:ext cx="2873005" cy="1916832"/>
          </a:xfrm>
          <a:prstGeom prst="rect">
            <a:avLst/>
          </a:prstGeom>
        </p:spPr>
      </p:pic>
      <p:cxnSp>
        <p:nvCxnSpPr>
          <p:cNvPr id="10" name="Egyenes összekötő 9"/>
          <p:cNvCxnSpPr/>
          <p:nvPr/>
        </p:nvCxnSpPr>
        <p:spPr>
          <a:xfrm>
            <a:off x="0" y="1052736"/>
            <a:ext cx="5292080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435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26"/>
            <a:ext cx="8229600" cy="1008112"/>
          </a:xfrm>
        </p:spPr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Művészet, kultúra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980728"/>
            <a:ext cx="7200800" cy="3672408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Színjátszó-csoport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>
                <a:latin typeface="Arial" charset="0"/>
              </a:rPr>
              <a:t>I</a:t>
            </a:r>
            <a:r>
              <a:rPr lang="hu-HU" altLang="hu-HU" sz="2400" dirty="0" smtClean="0">
                <a:latin typeface="Arial" charset="0"/>
              </a:rPr>
              <a:t>skolai Kórus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Hangszeres fellépési lehetőség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Közösségi zongora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Rövidfilm: „</a:t>
            </a:r>
            <a:r>
              <a:rPr lang="hu-HU" altLang="hu-HU" sz="2400" dirty="0" err="1" smtClean="0">
                <a:latin typeface="Arial" charset="0"/>
              </a:rPr>
              <a:t>Abgedreht</a:t>
            </a:r>
            <a:r>
              <a:rPr lang="hu-HU" altLang="hu-HU" sz="2400" dirty="0" smtClean="0">
                <a:latin typeface="Arial" charset="0"/>
              </a:rPr>
              <a:t>”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Szervezett színházlátogatások (magyar, német)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Német nyelvű vitakurzus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Német nyelvű szavalóverseny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latin typeface="Arial" charset="0"/>
              </a:rPr>
              <a:t>S</a:t>
            </a:r>
            <a:r>
              <a:rPr lang="de-DE" altLang="hu-HU" sz="2400" dirty="0" err="1" smtClean="0">
                <a:latin typeface="Arial" charset="0"/>
              </a:rPr>
              <a:t>zekszárd</a:t>
            </a:r>
            <a:r>
              <a:rPr lang="hu-HU" altLang="hu-HU" sz="2400" dirty="0" smtClean="0">
                <a:latin typeface="Arial" charset="0"/>
              </a:rPr>
              <a:t>i Német Színház</a:t>
            </a:r>
            <a:r>
              <a:rPr lang="de-DE" altLang="hu-HU" sz="2400" dirty="0" smtClean="0">
                <a:latin typeface="Arial" charset="0"/>
              </a:rPr>
              <a:t> </a:t>
            </a:r>
            <a:r>
              <a:rPr lang="de-DE" altLang="hu-HU" sz="2400" dirty="0">
                <a:latin typeface="Arial" charset="0"/>
              </a:rPr>
              <a:t>- </a:t>
            </a:r>
            <a:r>
              <a:rPr lang="hu-HU" altLang="hu-HU" sz="2400" dirty="0" smtClean="0">
                <a:latin typeface="Arial" charset="0"/>
              </a:rPr>
              <a:t>vendégjáték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34" y="3344620"/>
            <a:ext cx="277106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Egyenes összekötő 9"/>
          <p:cNvCxnSpPr/>
          <p:nvPr/>
        </p:nvCxnSpPr>
        <p:spPr>
          <a:xfrm>
            <a:off x="0" y="908720"/>
            <a:ext cx="608416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://dng-bp.hu/images/phocagallery/enekkar2015/thumbs/phoca_thumb_l_DSCN823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44" y="2525"/>
            <a:ext cx="3467956" cy="26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dng-bp.hu/images/falusi_pony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1362"/>
            <a:ext cx="5609928" cy="22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7501" y="5518796"/>
            <a:ext cx="2432099" cy="13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19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9144000" cy="1152128"/>
          </a:xfrm>
          <a:noFill/>
        </p:spPr>
        <p:txBody>
          <a:bodyPr>
            <a:noAutofit/>
          </a:bodyPr>
          <a:lstStyle/>
          <a:p>
            <a:pPr algn="l" eaLnBrk="1" hangingPunct="1"/>
            <a:r>
              <a:rPr lang="hu-HU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Közéletre, önállóságra nevelés</a:t>
            </a:r>
            <a:r>
              <a:rPr lang="de-DE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  <a:r>
              <a:rPr lang="hu-HU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hu-HU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u-HU" altLang="hu-H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hu-HU" altLang="hu-HU" sz="3600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DÖK-élet</a:t>
            </a:r>
            <a:endParaRPr lang="hu-HU" altLang="hu-HU" sz="28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974" y="1553897"/>
            <a:ext cx="6854282" cy="2523175"/>
          </a:xfrm>
        </p:spPr>
        <p:txBody>
          <a:bodyPr>
            <a:normAutofit fontScale="92500"/>
          </a:bodyPr>
          <a:lstStyle/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DÖK képviselők </a:t>
            </a:r>
          </a:p>
          <a:p>
            <a:pPr marL="0" indent="0" eaLnBrk="1" hangingPunct="1">
              <a:spcBef>
                <a:spcPts val="0"/>
              </a:spcBef>
              <a:buClr>
                <a:schemeClr val="accent1"/>
              </a:buClr>
              <a:buNone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   – beleszólás az iskolai életbe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err="1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DÖK-Instagram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Rendezvényeken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: Diáksegítők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DÖK-rendezvények: Mikulás, „Tépj egy mosolyt!”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DÖK-nap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1900020" cy="273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Egyenes összekötő 9"/>
          <p:cNvCxnSpPr/>
          <p:nvPr/>
        </p:nvCxnSpPr>
        <p:spPr>
          <a:xfrm>
            <a:off x="0" y="1340768"/>
            <a:ext cx="8892480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6432">
            <a:off x="6315786" y="3722522"/>
            <a:ext cx="2606898" cy="105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167"/>
            <a:ext cx="4025817" cy="187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4387"/>
            <a:ext cx="3672408" cy="276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674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612294" cy="240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28600" y="116632"/>
            <a:ext cx="9145016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40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Magas színvonalú rendezvények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1052736"/>
            <a:ext cx="89644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340767"/>
            <a:ext cx="4464496" cy="17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Torna-/ Színházterem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Csili Művelődési Központ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Szigetszentmiklósi Sportcsarnok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4338" name="Picture 2" descr="http://dng-bp.hu/images/phocagallery/svabbal2015/thumbs/phoca_thumb_l_IMG_422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4943196" cy="329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13" y="1340768"/>
            <a:ext cx="5071287" cy="230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794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491" y="74891"/>
            <a:ext cx="9114509" cy="977845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49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Diákcsere </a:t>
            </a:r>
            <a:r>
              <a:rPr lang="hu-HU" altLang="hu-HU" sz="3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láss velünk világot!</a:t>
            </a:r>
          </a:p>
        </p:txBody>
      </p:sp>
      <p:pic>
        <p:nvPicPr>
          <p:cNvPr id="22539" name="Kép 2" descr="http://www.hochzeit-in-niedersachsen.de/_Bilder/_Bild_Standesamt/Standesamt/02880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01">
            <a:off x="79504" y="1160019"/>
            <a:ext cx="4278898" cy="280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WordArt 10"/>
          <p:cNvSpPr>
            <a:spLocks noChangeArrowheads="1" noChangeShapeType="1" noTextEdit="1"/>
          </p:cNvSpPr>
          <p:nvPr/>
        </p:nvSpPr>
        <p:spPr bwMode="auto">
          <a:xfrm>
            <a:off x="755576" y="1167408"/>
            <a:ext cx="1962689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28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Rotenburg</a:t>
            </a:r>
            <a:endParaRPr lang="hu-HU" sz="28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273">
            <a:off x="-10999" y="4014506"/>
            <a:ext cx="5017161" cy="30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WordArt 10"/>
          <p:cNvSpPr>
            <a:spLocks noChangeArrowheads="1" noChangeShapeType="1" noTextEdit="1"/>
          </p:cNvSpPr>
          <p:nvPr/>
        </p:nvSpPr>
        <p:spPr bwMode="auto">
          <a:xfrm rot="-206538">
            <a:off x="2350878" y="4073726"/>
            <a:ext cx="2300287" cy="4397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2800" b="1" kern="10" dirty="0">
                <a:solidFill>
                  <a:srgbClr val="E36C0A"/>
                </a:solidFill>
                <a:effectLst>
                  <a:outerShdw dist="45847" dir="2021383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Darmstadt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980728"/>
            <a:ext cx="874846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48189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855">
            <a:off x="4673700" y="1229172"/>
            <a:ext cx="2299264" cy="5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36715"/>
            <a:ext cx="2060179" cy="262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366">
            <a:off x="5391948" y="4573970"/>
            <a:ext cx="11620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5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659"/>
            <a:ext cx="9144000" cy="1031077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4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Iskolánkról röviden…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3915"/>
            <a:ext cx="4609281" cy="33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08520" y="1124744"/>
            <a:ext cx="91440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4+1 év nyelvi előkészítős, két tanítási nyelvű, nemzetiségi </a:t>
            </a:r>
          </a:p>
          <a:p>
            <a:pPr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Jól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szervezett képzés, családias hangulat 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200150" lvl="2" indent="-342900">
              <a:buClr>
                <a:schemeClr val="accent2">
                  <a:lumMod val="75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~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300 diák, ~40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tanár</a:t>
            </a:r>
          </a:p>
          <a:p>
            <a:pPr marL="1200150" lvl="2" indent="-342900">
              <a:buClr>
                <a:schemeClr val="accent2">
                  <a:lumMod val="75000"/>
                </a:schemeClr>
              </a:buClr>
              <a:buSzPct val="70000"/>
              <a:buFont typeface="Wingdings" panose="05000000000000000000" pitchFamily="2" charset="2"/>
              <a:buChar char="q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15-20 fős csoportok – jó közösség, sok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figyelem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Kiemelkedő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színvonal: oktatás, munkamorál, okt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. környezet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1145" name="Picture 9" descr="kiemelkedő statisztiká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87" y="3717032"/>
            <a:ext cx="3995737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6"/>
          <p:cNvCxnSpPr/>
          <p:nvPr/>
        </p:nvCxnSpPr>
        <p:spPr>
          <a:xfrm>
            <a:off x="107504" y="980728"/>
            <a:ext cx="741682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5687616" y="6165304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Kicsi </a:t>
            </a:r>
            <a:r>
              <a:rPr lang="hu-HU" sz="3200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és</a:t>
            </a:r>
            <a:r>
              <a:rPr lang="hu-H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erős!</a:t>
            </a:r>
            <a:endParaRPr lang="hu-HU" sz="32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3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45" y="4941168"/>
            <a:ext cx="7251655" cy="18315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9" y="2348880"/>
            <a:ext cx="4081946" cy="223822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366" y="332656"/>
            <a:ext cx="2792850" cy="24352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4891"/>
            <a:ext cx="8892480" cy="977845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49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Projektek</a:t>
            </a:r>
            <a:endParaRPr lang="hu-HU" altLang="hu-HU" sz="28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980728"/>
            <a:ext cx="874846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431" y="1124744"/>
            <a:ext cx="4464496" cy="486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Iskolán belüli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4327" y="1713818"/>
            <a:ext cx="446449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Országos szintű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1761" y="4797152"/>
            <a:ext cx="2524015" cy="504056"/>
          </a:xfrm>
          <a:prstGeom prst="rect">
            <a:avLst/>
          </a:prstGeom>
          <a:gradFill flip="none" rotWithShape="1">
            <a:gsLst>
              <a:gs pos="0">
                <a:srgbClr val="FFE3AB"/>
              </a:gs>
              <a:gs pos="5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Nemzetközi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06" y="2672601"/>
            <a:ext cx="4032126" cy="212455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52938"/>
            <a:ext cx="2592387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27590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58037" cy="1244600"/>
          </a:xfrm>
        </p:spPr>
        <p:txBody>
          <a:bodyPr>
            <a:normAutofit fontScale="90000"/>
          </a:bodyPr>
          <a:lstStyle/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Ami manapság elvárás…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7659688" cy="2455863"/>
          </a:xfrm>
        </p:spPr>
        <p:txBody>
          <a:bodyPr>
            <a:normAutofit fontScale="92500"/>
          </a:bodyPr>
          <a:lstStyle/>
          <a:p>
            <a:pPr marL="361950" indent="-361950" eaLnBrk="1" hangingPunct="1">
              <a:lnSpc>
                <a:spcPct val="200000"/>
              </a:lnSpc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Juss be </a:t>
            </a:r>
            <a:r>
              <a:rPr lang="hu-HU" altLang="hu-HU" sz="2600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egyetemre, főiskolára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!</a:t>
            </a:r>
          </a:p>
          <a:p>
            <a:pPr marL="361950" indent="-361950" eaLnBrk="1" hangingPunct="1">
              <a:lnSpc>
                <a:spcPct val="200000"/>
              </a:lnSpc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Legyen biztos </a:t>
            </a:r>
            <a:r>
              <a:rPr lang="hu-HU" altLang="hu-HU" sz="2600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nyelvtudásod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! </a:t>
            </a:r>
            <a:r>
              <a:rPr lang="hu-HU" altLang="hu-HU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(német, angol)</a:t>
            </a:r>
          </a:p>
          <a:p>
            <a:pPr marL="361950" indent="-361950" eaLnBrk="1" hangingPunct="1">
              <a:lnSpc>
                <a:spcPct val="200000"/>
              </a:lnSpc>
            </a:pPr>
            <a:r>
              <a:rPr lang="hu-HU" altLang="hu-HU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Álld meg a helyed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hu-HU" altLang="hu-HU" sz="2600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itthon és külföldön</a:t>
            </a:r>
            <a:r>
              <a:rPr lang="hu-HU" altLang="hu-HU" sz="24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!</a:t>
            </a:r>
          </a:p>
          <a:p>
            <a:pPr marL="361950" indent="-361950" eaLnBrk="1" hangingPunct="1">
              <a:lnSpc>
                <a:spcPct val="200000"/>
              </a:lnSpc>
            </a:pPr>
            <a:endParaRPr lang="hu-HU" altLang="hu-HU" sz="2400" dirty="0" smtClean="0">
              <a:latin typeface="Arial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4031432" y="5301208"/>
            <a:ext cx="5112568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altLang="hu-HU" sz="3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…</a:t>
            </a:r>
            <a:r>
              <a:rPr lang="hu-HU" altLang="hu-HU" sz="38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nálunk</a:t>
            </a:r>
            <a:r>
              <a:rPr lang="hu-HU" altLang="hu-HU" sz="3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hu-HU" altLang="hu-HU" sz="38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elérhető!</a:t>
            </a:r>
          </a:p>
        </p:txBody>
      </p:sp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800350"/>
            <a:ext cx="23399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0" y="980728"/>
            <a:ext cx="71642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3923928" y="6165304"/>
            <a:ext cx="5148064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1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11967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Várjuk Önöket/ Várunk Téged!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4725144"/>
            <a:ext cx="9036496" cy="161565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Nyitott kapuk: 2022. október </a:t>
            </a: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4, október 6., </a:t>
            </a: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november 16.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Központi felvételi: 2023. január 21.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Szóbeli + német írásbeli felvételi: 2023. március 1-2-3.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Honlapunk: </a:t>
            </a:r>
            <a:r>
              <a:rPr lang="hu-HU" altLang="hu-HU" sz="2800" b="1" dirty="0" err="1" smtClean="0">
                <a:solidFill>
                  <a:srgbClr val="FF6600"/>
                </a:solidFill>
                <a:latin typeface="Arial" charset="0"/>
              </a:rPr>
              <a:t>www.dng-bp.hu</a:t>
            </a:r>
            <a:endParaRPr lang="hu-HU" altLang="hu-HU" sz="2800" b="1" dirty="0" smtClean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28676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15925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0" y="1052736"/>
            <a:ext cx="903649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725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Felvételi és pontszámítás</a:t>
            </a:r>
          </a:p>
        </p:txBody>
      </p:sp>
      <p:cxnSp>
        <p:nvCxnSpPr>
          <p:cNvPr id="3" name="Egyenes összekötő 2"/>
          <p:cNvCxnSpPr/>
          <p:nvPr/>
        </p:nvCxnSpPr>
        <p:spPr>
          <a:xfrm>
            <a:off x="0" y="1052736"/>
            <a:ext cx="795637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979746"/>
              </p:ext>
            </p:extLst>
          </p:nvPr>
        </p:nvGraphicFramePr>
        <p:xfrm>
          <a:off x="251520" y="1484784"/>
          <a:ext cx="8712968" cy="446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4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334">
                <a:tc gridSpan="4">
                  <a:txBody>
                    <a:bodyPr/>
                    <a:lstStyle/>
                    <a:p>
                      <a:r>
                        <a:rPr lang="hu-HU" sz="4000" dirty="0" smtClean="0"/>
                        <a:t>001-es (KEZDŐ</a:t>
                      </a:r>
                      <a:r>
                        <a:rPr lang="hu-HU" sz="4000" baseline="0" dirty="0" smtClean="0"/>
                        <a:t> német)</a:t>
                      </a:r>
                      <a:endParaRPr lang="hu-HU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908">
                <a:tc rowSpan="4">
                  <a:txBody>
                    <a:bodyPr/>
                    <a:lstStyle/>
                    <a:p>
                      <a:pPr algn="ctr"/>
                      <a:r>
                        <a:rPr lang="hu-HU" sz="2800" b="1" dirty="0" smtClean="0"/>
                        <a:t>200</a:t>
                      </a:r>
                      <a:r>
                        <a:rPr lang="hu-HU" sz="2400" dirty="0" smtClean="0"/>
                        <a:t> pont</a:t>
                      </a:r>
                      <a:endParaRPr lang="hu-H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hu-H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1" dirty="0" smtClean="0">
                          <a:solidFill>
                            <a:schemeClr val="tx1"/>
                          </a:solidFill>
                        </a:rPr>
                        <a:t>Hozott pontok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 smtClean="0"/>
                        <a:t>7. év vége</a:t>
                      </a:r>
                      <a:r>
                        <a:rPr lang="hu-HU" sz="2000" b="1" baseline="0" dirty="0" smtClean="0"/>
                        <a:t> +</a:t>
                      </a:r>
                      <a:r>
                        <a:rPr lang="hu-HU" sz="2000" b="1" dirty="0" smtClean="0"/>
                        <a:t> 8. félév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dirty="0" smtClean="0"/>
                        <a:t>Magyar nyelv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dirty="0" smtClean="0"/>
                        <a:t>Magyar</a:t>
                      </a:r>
                      <a:r>
                        <a:rPr lang="hu-HU" sz="1800" baseline="0" dirty="0" smtClean="0"/>
                        <a:t> irodalom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/>
                        <a:t>Matematika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/>
                        <a:t>Történelem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>
                          <a:solidFill>
                            <a:srgbClr val="C00000"/>
                          </a:solidFill>
                        </a:rPr>
                        <a:t>Idegen nyelv</a:t>
                      </a:r>
                      <a:endParaRPr lang="hu-HU" sz="180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9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25%</a:t>
                      </a:r>
                      <a:endParaRPr lang="hu-HU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Központi írásbeli: Matek</a:t>
                      </a:r>
                      <a:endParaRPr lang="hu-HU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rgbClr val="C00000"/>
                          </a:solidFill>
                        </a:rPr>
                        <a:t>2023. január 21.</a:t>
                      </a:r>
                      <a:endParaRPr lang="hu-HU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9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25%</a:t>
                      </a:r>
                      <a:endParaRPr lang="hu-HU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Központi írásbeli: Magyar</a:t>
                      </a:r>
                      <a:endParaRPr lang="hu-HU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632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hu-HU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800" b="1" dirty="0" smtClean="0">
                          <a:solidFill>
                            <a:schemeClr val="bg1"/>
                          </a:solidFill>
                        </a:rPr>
                        <a:t>Szóbeli: Magyar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>
                          <a:solidFill>
                            <a:schemeClr val="bg1"/>
                          </a:solidFill>
                        </a:rPr>
                        <a:t>2023. március 1-2-3.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1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Felvételi és pontszámítás</a:t>
            </a:r>
          </a:p>
        </p:txBody>
      </p:sp>
      <p:cxnSp>
        <p:nvCxnSpPr>
          <p:cNvPr id="3" name="Egyenes összekötő 2"/>
          <p:cNvCxnSpPr/>
          <p:nvPr/>
        </p:nvCxnSpPr>
        <p:spPr>
          <a:xfrm>
            <a:off x="0" y="1052736"/>
            <a:ext cx="795637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500573"/>
              </p:ext>
            </p:extLst>
          </p:nvPr>
        </p:nvGraphicFramePr>
        <p:xfrm>
          <a:off x="179512" y="1340768"/>
          <a:ext cx="8568952" cy="4611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1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5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3639">
                <a:tc gridSpan="4">
                  <a:txBody>
                    <a:bodyPr/>
                    <a:lstStyle/>
                    <a:p>
                      <a:r>
                        <a:rPr lang="hu-HU" sz="4000" dirty="0" smtClean="0"/>
                        <a:t>002-es (HALADÓ</a:t>
                      </a:r>
                      <a:r>
                        <a:rPr lang="hu-HU" sz="4000" baseline="0" dirty="0" smtClean="0"/>
                        <a:t> német)</a:t>
                      </a:r>
                      <a:endParaRPr lang="hu-HU" sz="40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5304">
                <a:tc rowSpan="4">
                  <a:txBody>
                    <a:bodyPr/>
                    <a:lstStyle/>
                    <a:p>
                      <a:pPr algn="ctr"/>
                      <a:r>
                        <a:rPr lang="hu-HU" sz="2800" b="1" dirty="0" smtClean="0"/>
                        <a:t>200</a:t>
                      </a:r>
                      <a:r>
                        <a:rPr lang="hu-HU" sz="2400" dirty="0" smtClean="0"/>
                        <a:t> pont</a:t>
                      </a:r>
                      <a:endParaRPr lang="hu-H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hu-HU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1" dirty="0" smtClean="0">
                          <a:solidFill>
                            <a:schemeClr val="tx1"/>
                          </a:solidFill>
                        </a:rPr>
                        <a:t>Hozott pontok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 smtClean="0"/>
                        <a:t>7. év vége</a:t>
                      </a:r>
                      <a:r>
                        <a:rPr lang="hu-HU" sz="2000" b="1" baseline="0" dirty="0" smtClean="0"/>
                        <a:t> +</a:t>
                      </a:r>
                      <a:r>
                        <a:rPr lang="hu-HU" sz="2000" b="1" dirty="0" smtClean="0"/>
                        <a:t> 8. félév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dirty="0" smtClean="0"/>
                        <a:t>Magyar nyelv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dirty="0" smtClean="0"/>
                        <a:t>Magyar</a:t>
                      </a:r>
                      <a:r>
                        <a:rPr lang="hu-HU" sz="1800" baseline="0" dirty="0" smtClean="0"/>
                        <a:t> irodalom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/>
                        <a:t>Matematika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/>
                        <a:t>Történelem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hu-HU" sz="1800" baseline="0" dirty="0" smtClean="0">
                          <a:solidFill>
                            <a:srgbClr val="C00000"/>
                          </a:solidFill>
                        </a:rPr>
                        <a:t>Német</a:t>
                      </a:r>
                      <a:endParaRPr lang="hu-HU" sz="180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863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25%</a:t>
                      </a:r>
                      <a:endParaRPr lang="hu-HU" sz="24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Központi írásbeli: Matek</a:t>
                      </a:r>
                      <a:endParaRPr lang="hu-HU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rgbClr val="C00000"/>
                          </a:solidFill>
                        </a:rPr>
                        <a:t>2023. január 21.</a:t>
                      </a:r>
                      <a:endParaRPr lang="hu-HU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863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hu-HU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2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Saját írásbeli: Német</a:t>
                      </a:r>
                      <a:endParaRPr lang="hu-HU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>
                          <a:solidFill>
                            <a:schemeClr val="bg1"/>
                          </a:solidFill>
                        </a:rPr>
                        <a:t>2023. március 1-2-3.</a:t>
                      </a: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89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 smtClean="0">
                          <a:solidFill>
                            <a:schemeClr val="bg1"/>
                          </a:solidFill>
                        </a:rPr>
                        <a:t>25%</a:t>
                      </a:r>
                      <a:endParaRPr lang="hu-HU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800" b="1" dirty="0" smtClean="0">
                          <a:solidFill>
                            <a:schemeClr val="bg1"/>
                          </a:solidFill>
                        </a:rPr>
                        <a:t>Szóbeli: Német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1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18061" y="3140968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Gyakran ismételt kérdések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555776" y="1571308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GYIK</a:t>
            </a:r>
          </a:p>
        </p:txBody>
      </p:sp>
    </p:spTree>
    <p:extLst>
      <p:ext uri="{BB962C8B-B14F-4D97-AF65-F5344CB8AC3E}">
        <p14:creationId xmlns:p14="http://schemas.microsoft.com/office/powerpoint/2010/main" val="6268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71600" y="2564904"/>
            <a:ext cx="7506267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hu-HU" altLang="hu-HU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Hátrányt jelent, ha a gyermekem </a:t>
            </a:r>
          </a:p>
          <a:p>
            <a:pPr>
              <a:lnSpc>
                <a:spcPct val="150000"/>
              </a:lnSpc>
            </a:pPr>
            <a:r>
              <a:rPr lang="hu-HU" altLang="hu-HU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egyáltalán nem tanult németül?</a:t>
            </a:r>
          </a:p>
        </p:txBody>
      </p:sp>
    </p:spTree>
    <p:extLst>
      <p:ext uri="{BB962C8B-B14F-4D97-AF65-F5344CB8AC3E}">
        <p14:creationId xmlns:p14="http://schemas.microsoft.com/office/powerpoint/2010/main" val="15934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916832"/>
            <a:ext cx="9217024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Ha a gyermekem </a:t>
            </a:r>
          </a:p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németül és angolul is tanult, </a:t>
            </a:r>
          </a:p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milyen tagozatot érdemes megjelölni?</a:t>
            </a:r>
          </a:p>
        </p:txBody>
      </p:sp>
    </p:spTree>
    <p:extLst>
      <p:ext uri="{BB962C8B-B14F-4D97-AF65-F5344CB8AC3E}">
        <p14:creationId xmlns:p14="http://schemas.microsoft.com/office/powerpoint/2010/main" val="8306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916832"/>
            <a:ext cx="9217024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Feltétlenül kell </a:t>
            </a:r>
          </a:p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0. évfolyamra járni?</a:t>
            </a:r>
          </a:p>
        </p:txBody>
      </p:sp>
    </p:spTree>
    <p:extLst>
      <p:ext uri="{BB962C8B-B14F-4D97-AF65-F5344CB8AC3E}">
        <p14:creationId xmlns:p14="http://schemas.microsoft.com/office/powerpoint/2010/main" val="3175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916832"/>
            <a:ext cx="9217024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Kb. hány ponttól lehet bekerülni Önökhöz?</a:t>
            </a:r>
          </a:p>
        </p:txBody>
      </p:sp>
    </p:spTree>
    <p:extLst>
      <p:ext uri="{BB962C8B-B14F-4D97-AF65-F5344CB8AC3E}">
        <p14:creationId xmlns:p14="http://schemas.microsoft.com/office/powerpoint/2010/main" val="26206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12" y="-27384"/>
            <a:ext cx="9144000" cy="908720"/>
          </a:xfrm>
          <a:noFill/>
        </p:spPr>
        <p:txBody>
          <a:bodyPr>
            <a:normAutofit/>
          </a:bodyPr>
          <a:lstStyle/>
          <a:p>
            <a:pPr algn="l"/>
            <a:r>
              <a:rPr lang="hu-HU" altLang="hu-HU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Kollégium - </a:t>
            </a:r>
            <a:r>
              <a:rPr lang="hu-HU" altLang="hu-HU" sz="28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2 perc sétára az iskolától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11960" y="958458"/>
            <a:ext cx="5093600" cy="3312368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42 férőhely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„családias” körülmények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2 fős szobák (fürdő + WC)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sportudvar, Duna-part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étkező, könyvtár, 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Wifi</a:t>
            </a:r>
            <a:endParaRPr lang="hu-HU" altLang="hu-HU" sz="24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Külön programok, foglalkozások</a:t>
            </a:r>
          </a:p>
          <a:p>
            <a:pPr>
              <a:lnSpc>
                <a:spcPct val="90000"/>
              </a:lnSpc>
              <a:buClr>
                <a:schemeClr val="accent3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Nyugodt, felügyelt tanulási lehetőség, tehetséggond. 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korrep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.</a:t>
            </a:r>
            <a:endParaRPr lang="hu-HU" altLang="hu-HU" sz="20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endParaRPr lang="hu-HU" altLang="hu-HU" sz="2000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149" name="Picture 8" descr="kolesz fő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" y="980728"/>
            <a:ext cx="411511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" y="4892006"/>
            <a:ext cx="2664297" cy="196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Egyenes összekötő 10"/>
          <p:cNvCxnSpPr/>
          <p:nvPr/>
        </p:nvCxnSpPr>
        <p:spPr>
          <a:xfrm>
            <a:off x="0" y="836712"/>
            <a:ext cx="860444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60164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46" y="5111625"/>
            <a:ext cx="2404008" cy="177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09" y="4149080"/>
            <a:ext cx="2634487" cy="153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94684"/>
            <a:ext cx="2971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81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37529"/>
              </p:ext>
            </p:extLst>
          </p:nvPr>
        </p:nvGraphicFramePr>
        <p:xfrm>
          <a:off x="899592" y="1844824"/>
          <a:ext cx="7488832" cy="28346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49581198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3806687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818790475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436267648"/>
                    </a:ext>
                  </a:extLst>
                </a:gridCol>
              </a:tblGrid>
              <a:tr h="701336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Felvettek száma</a:t>
                      </a:r>
                      <a:endParaRPr lang="hu-H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kern="1200" dirty="0" smtClean="0"/>
                        <a:t>Jelentkezők száma</a:t>
                      </a:r>
                      <a:endParaRPr lang="hu-HU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A felvettek rangsorszáma </a:t>
                      </a:r>
                    </a:p>
                    <a:p>
                      <a:pPr algn="ctr"/>
                      <a:r>
                        <a:rPr lang="hu-HU" sz="2400" dirty="0" err="1" smtClean="0"/>
                        <a:t>tól</a:t>
                      </a:r>
                      <a:r>
                        <a:rPr lang="hu-HU" sz="2400" dirty="0" smtClean="0"/>
                        <a:t> - </a:t>
                      </a:r>
                      <a:r>
                        <a:rPr lang="hu-HU" sz="2400" dirty="0" err="1" smtClean="0"/>
                        <a:t>ig</a:t>
                      </a:r>
                      <a:endParaRPr lang="hu-H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3345403"/>
                  </a:ext>
                </a:extLst>
              </a:tr>
              <a:tr h="701336"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Kezdő </a:t>
                      </a:r>
                      <a:r>
                        <a:rPr lang="hu-HU" sz="2000" dirty="0" smtClean="0"/>
                        <a:t>német</a:t>
                      </a:r>
                      <a:endParaRPr lang="hu-H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 smtClean="0"/>
                        <a:t>28</a:t>
                      </a:r>
                      <a:endParaRPr lang="hu-H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 smtClean="0"/>
                        <a:t>126</a:t>
                      </a:r>
                      <a:endParaRPr lang="hu-H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 smtClean="0"/>
                        <a:t>2 - 75</a:t>
                      </a:r>
                      <a:endParaRPr lang="hu-HU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356127"/>
                  </a:ext>
                </a:extLst>
              </a:tr>
              <a:tr h="701336"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Haladó </a:t>
                      </a:r>
                      <a:r>
                        <a:rPr lang="hu-HU" sz="2000" dirty="0" smtClean="0"/>
                        <a:t>német</a:t>
                      </a:r>
                      <a:endParaRPr lang="hu-H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 smtClean="0"/>
                        <a:t>28</a:t>
                      </a:r>
                      <a:endParaRPr lang="hu-H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 smtClean="0"/>
                        <a:t>97</a:t>
                      </a:r>
                      <a:endParaRPr lang="hu-H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 smtClean="0"/>
                        <a:t>1 - 40</a:t>
                      </a:r>
                      <a:endParaRPr lang="hu-HU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7872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5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916832"/>
            <a:ext cx="8568952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A gyermekem komolyan sportol.</a:t>
            </a:r>
          </a:p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A sok tanulás mellett fog erre maradni ideje/ energiája?</a:t>
            </a:r>
          </a:p>
        </p:txBody>
      </p:sp>
    </p:spTree>
    <p:extLst>
      <p:ext uri="{BB962C8B-B14F-4D97-AF65-F5344CB8AC3E}">
        <p14:creationId xmlns:p14="http://schemas.microsoft.com/office/powerpoint/2010/main" val="17789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916832"/>
            <a:ext cx="8568952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Mi történik, </a:t>
            </a:r>
          </a:p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ha a gyermekem </a:t>
            </a:r>
          </a:p>
          <a:p>
            <a:pPr>
              <a:lnSpc>
                <a:spcPct val="150000"/>
              </a:lnSpc>
            </a:pPr>
            <a:r>
              <a:rPr lang="hu-HU" altLang="hu-HU" b="1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nem kerül be a kollégiumba?</a:t>
            </a:r>
          </a:p>
        </p:txBody>
      </p:sp>
    </p:spTree>
    <p:extLst>
      <p:ext uri="{BB962C8B-B14F-4D97-AF65-F5344CB8AC3E}">
        <p14:creationId xmlns:p14="http://schemas.microsoft.com/office/powerpoint/2010/main" val="3501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43608" y="2564904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 Black" panose="020B0A04020102020204" pitchFamily="34" charset="0"/>
              </a:rPr>
              <a:t>Köszönjük a figyelmet!</a:t>
            </a:r>
            <a:endParaRPr lang="hu-HU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01" y="2889434"/>
            <a:ext cx="3224842" cy="205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25144"/>
            <a:ext cx="24003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52" y="0"/>
            <a:ext cx="9136748" cy="980728"/>
          </a:xfrm>
          <a:noFill/>
        </p:spPr>
        <p:txBody>
          <a:bodyPr/>
          <a:lstStyle/>
          <a:p>
            <a:pPr algn="l" eaLnBrk="1" hangingPunct="1"/>
            <a:r>
              <a:rPr lang="hu-HU" altLang="hu-H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Létesítmények</a:t>
            </a:r>
          </a:p>
        </p:txBody>
      </p:sp>
      <p:pic>
        <p:nvPicPr>
          <p:cNvPr id="102405" name="Tartalom hely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457575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8" name="Rectangle 4"/>
          <p:cNvSpPr>
            <a:spLocks noChangeArrowheads="1"/>
          </p:cNvSpPr>
          <p:nvPr/>
        </p:nvSpPr>
        <p:spPr bwMode="auto">
          <a:xfrm>
            <a:off x="251520" y="3789040"/>
            <a:ext cx="5256584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EA8B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bg2">
                    <a:lumMod val="10000"/>
                  </a:schemeClr>
                </a:solidFill>
              </a:rPr>
              <a:t>Saját tornacsarnok + színházterem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endParaRPr lang="hu-HU" altLang="hu-HU" sz="2400" dirty="0"/>
          </a:p>
        </p:txBody>
      </p:sp>
      <p:sp>
        <p:nvSpPr>
          <p:cNvPr id="102409" name="Rectangle 4"/>
          <p:cNvSpPr>
            <a:spLocks noChangeArrowheads="1"/>
          </p:cNvSpPr>
          <p:nvPr/>
        </p:nvSpPr>
        <p:spPr bwMode="auto">
          <a:xfrm>
            <a:off x="4932040" y="2204864"/>
            <a:ext cx="421196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EA8B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bg2">
                    <a:lumMod val="10000"/>
                  </a:schemeClr>
                </a:solidFill>
              </a:rPr>
              <a:t>Gondozott </a:t>
            </a:r>
            <a:r>
              <a:rPr lang="hu-HU" altLang="hu-HU" sz="2400" dirty="0" smtClean="0">
                <a:solidFill>
                  <a:schemeClr val="bg2">
                    <a:lumMod val="10000"/>
                  </a:schemeClr>
                </a:solidFill>
              </a:rPr>
              <a:t>iskolaudvar, gyepszőnyeg, pihenőpadok</a:t>
            </a:r>
            <a:endParaRPr lang="hu-HU" altLang="hu-HU" sz="2400" dirty="0">
              <a:solidFill>
                <a:schemeClr val="bg2">
                  <a:lumMod val="1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EA8B00"/>
              </a:buClr>
              <a:buSzPct val="70000"/>
              <a:buFont typeface="Wingdings" pitchFamily="2" charset="2"/>
              <a:buChar char="n"/>
            </a:pPr>
            <a:endParaRPr lang="hu-HU" altLang="hu-HU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3035363" cy="228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0" name="Rectangle 4"/>
          <p:cNvSpPr>
            <a:spLocks noChangeArrowheads="1"/>
          </p:cNvSpPr>
          <p:nvPr/>
        </p:nvSpPr>
        <p:spPr bwMode="auto">
          <a:xfrm>
            <a:off x="3347864" y="6165304"/>
            <a:ext cx="3527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bg2">
                    <a:lumMod val="10000"/>
                  </a:schemeClr>
                </a:solidFill>
              </a:rPr>
              <a:t>Parkoló, biciklitároló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endParaRPr lang="hu-HU" altLang="hu-HU" sz="2400" dirty="0"/>
          </a:p>
        </p:txBody>
      </p:sp>
      <p:cxnSp>
        <p:nvCxnSpPr>
          <p:cNvPr id="12" name="Egyenes összekötő 11"/>
          <p:cNvCxnSpPr/>
          <p:nvPr/>
        </p:nvCxnSpPr>
        <p:spPr>
          <a:xfrm>
            <a:off x="107504" y="908720"/>
            <a:ext cx="482453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00" y="5168121"/>
            <a:ext cx="1269072" cy="912229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875289" y="6048559"/>
            <a:ext cx="2324166" cy="78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Kamera- + 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</a:rPr>
              <a:t>Chiprendsz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73" y="0"/>
            <a:ext cx="3871796" cy="22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650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825446"/>
          </a:xfrm>
        </p:spPr>
        <p:txBody>
          <a:bodyPr>
            <a:noAutofit/>
          </a:bodyPr>
          <a:lstStyle/>
          <a:p>
            <a:pPr algn="l"/>
            <a:r>
              <a:rPr lang="hu-HU" sz="32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Kiemelt </a:t>
            </a:r>
            <a:r>
              <a:rPr lang="hu-H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támogatottság, felszereltség</a:t>
            </a:r>
            <a:endParaRPr lang="hu-HU" sz="32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3528" y="2420690"/>
            <a:ext cx="216024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Fenntartónk: </a:t>
            </a:r>
          </a:p>
          <a:p>
            <a:pPr marL="0" indent="0" algn="ctr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</a:rPr>
              <a:t>LdU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 / MNOÖ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Kép 5" descr="Képtalálat a következőre: „landesselbstverwaltung der ungarndeutschen”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4236"/>
            <a:ext cx="1074154" cy="135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490" y="1234011"/>
            <a:ext cx="2022518" cy="10428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80100" y="2492896"/>
            <a:ext cx="34385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Német támogatások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66" y="1591225"/>
            <a:ext cx="2264658" cy="8296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795546" y="2450912"/>
            <a:ext cx="231295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Alapítvány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1" y="1584664"/>
            <a:ext cx="1868599" cy="83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37" y="3789040"/>
            <a:ext cx="2188468" cy="191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74" y="3547918"/>
            <a:ext cx="371904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217507" y="5857171"/>
            <a:ext cx="1764021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E-Tábla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714230" y="5784146"/>
            <a:ext cx="385239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PC + projektor + internet + hangtechnika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9" name="Egyenes összekötő 18"/>
          <p:cNvCxnSpPr/>
          <p:nvPr/>
        </p:nvCxnSpPr>
        <p:spPr>
          <a:xfrm>
            <a:off x="0" y="836712"/>
            <a:ext cx="8676456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57" y="3893534"/>
            <a:ext cx="1195387" cy="189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-33148" y="5858487"/>
            <a:ext cx="2805329" cy="7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Nem korlátozott fénymásolás 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0149" y="3759518"/>
            <a:ext cx="2456190" cy="2110179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40149" y="5950200"/>
            <a:ext cx="2555776" cy="47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Pihenősarkok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1380" y="5965969"/>
            <a:ext cx="3541750" cy="47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Korszerű + megújuló sportfelszerelések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87423" y="2638220"/>
            <a:ext cx="406896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Színháztermi felszerelés</a:t>
            </a:r>
          </a:p>
          <a:p>
            <a:pPr marL="0" indent="0" algn="ctr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</a:pPr>
            <a:r>
              <a:rPr lang="hu-HU" altLang="hu-HU" sz="1400" dirty="0" smtClean="0">
                <a:solidFill>
                  <a:schemeClr val="tx2">
                    <a:lumMod val="50000"/>
                  </a:schemeClr>
                </a:solidFill>
              </a:rPr>
              <a:t>  Hangtechnika, függöny, szőnyeg</a:t>
            </a:r>
            <a:endParaRPr lang="hu-HU" altLang="hu-H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Kép 7" descr="C:\Users\Kriszta\Desktop\BMI Bilder NZ\utána\hangtechnik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1656"/>
            <a:ext cx="3096344" cy="228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3356992"/>
            <a:ext cx="2160240" cy="2499947"/>
          </a:xfrm>
          <a:prstGeom prst="rect">
            <a:avLst/>
          </a:prstGeom>
        </p:spPr>
      </p:pic>
      <p:pic>
        <p:nvPicPr>
          <p:cNvPr id="12" name="Picture 14" descr="számtekter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02" y="291923"/>
            <a:ext cx="2889956" cy="216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70936" y="2521479"/>
            <a:ext cx="3592194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PC-terem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330" y="3759518"/>
            <a:ext cx="2318419" cy="211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5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Tartalom hely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959225" cy="297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Cím 1"/>
          <p:cNvSpPr>
            <a:spLocks/>
          </p:cNvSpPr>
          <p:nvPr/>
        </p:nvSpPr>
        <p:spPr bwMode="auto">
          <a:xfrm>
            <a:off x="6444208" y="-25183"/>
            <a:ext cx="2376264" cy="100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150m</a:t>
            </a:r>
            <a:r>
              <a:rPr lang="hu-HU" altLang="hu-HU" sz="2400" baseline="30000" dirty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hu-HU" altLang="hu-HU" sz="2400" baseline="30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altLang="hu-HU" sz="2400" dirty="0" err="1" smtClean="0">
                <a:solidFill>
                  <a:schemeClr val="tx2">
                    <a:lumMod val="50000"/>
                  </a:schemeClr>
                </a:solidFill>
              </a:rPr>
              <a:t>Wifi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22.000 kötet</a:t>
            </a:r>
          </a:p>
        </p:txBody>
      </p:sp>
      <p:pic>
        <p:nvPicPr>
          <p:cNvPr id="11270" name="Tartalom hely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65137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3" name="Rectangle 4"/>
          <p:cNvSpPr>
            <a:spLocks noChangeArrowheads="1"/>
          </p:cNvSpPr>
          <p:nvPr/>
        </p:nvSpPr>
        <p:spPr bwMode="auto">
          <a:xfrm>
            <a:off x="251520" y="1124744"/>
            <a:ext cx="74168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Idegen nyelvű 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szak- és szépirodalom, </a:t>
            </a: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szótárak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Kötelező olvasmányok mindenkinek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Nemzetiségi tankönyvek ingyen</a:t>
            </a:r>
          </a:p>
        </p:txBody>
      </p:sp>
      <p:sp>
        <p:nvSpPr>
          <p:cNvPr id="9223" name="Cím 1"/>
          <p:cNvSpPr>
            <a:spLocks/>
          </p:cNvSpPr>
          <p:nvPr/>
        </p:nvSpPr>
        <p:spPr bwMode="auto">
          <a:xfrm>
            <a:off x="107504" y="1"/>
            <a:ext cx="5904656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altLang="hu-HU" sz="40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Kétnyelvű könyvtár </a:t>
            </a:r>
            <a:endParaRPr lang="hu-HU" altLang="hu-HU"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>
            <a:off x="107504" y="980728"/>
            <a:ext cx="61926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39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 idx="4294967295"/>
          </p:nvPr>
        </p:nvSpPr>
        <p:spPr>
          <a:xfrm>
            <a:off x="107504" y="44624"/>
            <a:ext cx="6016401" cy="1099914"/>
          </a:xfrm>
        </p:spPr>
        <p:txBody>
          <a:bodyPr/>
          <a:lstStyle/>
          <a:p>
            <a:pPr algn="l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Étkezési lehetőség</a:t>
            </a:r>
          </a:p>
        </p:txBody>
      </p:sp>
      <p:sp>
        <p:nvSpPr>
          <p:cNvPr id="96261" name="Rectangle 4"/>
          <p:cNvSpPr>
            <a:spLocks noChangeArrowheads="1"/>
          </p:cNvSpPr>
          <p:nvPr/>
        </p:nvSpPr>
        <p:spPr bwMode="auto">
          <a:xfrm>
            <a:off x="107504" y="1412776"/>
            <a:ext cx="518477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Kulturált ebédlő (melegítőkonyha</a:t>
            </a: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A és B menü + Webes rendelés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Büfé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Italautomata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n"/>
            </a:pPr>
            <a:r>
              <a:rPr lang="hu-HU" altLang="hu-HU" sz="2400" dirty="0">
                <a:solidFill>
                  <a:schemeClr val="tx2">
                    <a:lumMod val="50000"/>
                  </a:schemeClr>
                </a:solidFill>
              </a:rPr>
              <a:t>2 percre: Közért</a:t>
            </a:r>
          </a:p>
        </p:txBody>
      </p:sp>
      <p:pic>
        <p:nvPicPr>
          <p:cNvPr id="96265" name="Picture 9" descr="kávéautomat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69" y="692696"/>
            <a:ext cx="1455737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248472" cy="320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107504" y="1052736"/>
            <a:ext cx="619268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80" y="2533650"/>
            <a:ext cx="30670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12336"/>
            <a:ext cx="4192041" cy="285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614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512" y="19651"/>
            <a:ext cx="3744416" cy="1033086"/>
          </a:xfrm>
        </p:spPr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Struktúra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107504" y="908720"/>
            <a:ext cx="3672408" cy="0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052736"/>
            <a:ext cx="2843808" cy="87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1. év =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70000"/>
            </a:pPr>
            <a:r>
              <a:rPr lang="hu-HU" altLang="hu-HU" sz="2400" dirty="0" smtClean="0">
                <a:solidFill>
                  <a:schemeClr val="tx2">
                    <a:lumMod val="50000"/>
                  </a:schemeClr>
                </a:solidFill>
              </a:rPr>
              <a:t>Nyelvi előkészítő</a:t>
            </a:r>
            <a:r>
              <a:rPr lang="hu-HU" altLang="hu-HU" sz="2400" dirty="0" smtClean="0">
                <a:cs typeface="Times New Roman" pitchFamily="18" charset="0"/>
              </a:rPr>
              <a:t>  </a:t>
            </a:r>
            <a:endParaRPr lang="hu-HU" alt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28801" y="2132856"/>
            <a:ext cx="2642669" cy="1033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Kezdő német:</a:t>
            </a:r>
          </a:p>
          <a:p>
            <a:pPr algn="r"/>
            <a:r>
              <a:rPr lang="hu-HU" altLang="hu-H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Sok németóra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4581128"/>
            <a:ext cx="2958511" cy="1033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Haladó német:</a:t>
            </a:r>
          </a:p>
          <a:p>
            <a:pPr algn="r"/>
            <a:r>
              <a:rPr lang="hu-HU" altLang="hu-H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Sok angolóra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94" y="131574"/>
            <a:ext cx="6129306" cy="66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034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819</Words>
  <Application>Microsoft Office PowerPoint</Application>
  <PresentationFormat>Diavetítés a képernyőre (4:3 oldalarány)</PresentationFormat>
  <Paragraphs>207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Wingdings</vt:lpstr>
      <vt:lpstr>Office-téma</vt:lpstr>
      <vt:lpstr> Német Nemzetiségi  Gimnázium és Kollégium  XX. Ker. Serény u. 1. </vt:lpstr>
      <vt:lpstr> Iskolánkról röviden…</vt:lpstr>
      <vt:lpstr> Kollégium - 2 perc sétára az iskolától</vt:lpstr>
      <vt:lpstr> Létesítmények</vt:lpstr>
      <vt:lpstr>Kiemelt támogatottság, felszereltség</vt:lpstr>
      <vt:lpstr>PowerPoint-bemutató</vt:lpstr>
      <vt:lpstr>PowerPoint-bemutató</vt:lpstr>
      <vt:lpstr>Étkezési lehetőség</vt:lpstr>
      <vt:lpstr>Struktúra</vt:lpstr>
      <vt:lpstr>Mire készítjük fel diákjainkat?</vt:lpstr>
      <vt:lpstr>Ami nálunk megszerezhető... Eredményeink</vt:lpstr>
      <vt:lpstr>PowerPoint-bemutató</vt:lpstr>
      <vt:lpstr>Megszerezhető akkor is, ha…</vt:lpstr>
      <vt:lpstr>Sportkörök, edzések, táborok – órarenden kívül (ingyen)</vt:lpstr>
      <vt:lpstr>Hagyományőrzés</vt:lpstr>
      <vt:lpstr>Művészet, kultúra</vt:lpstr>
      <vt:lpstr>Közéletre, önállóságra nevelés:  DÖK-élet</vt:lpstr>
      <vt:lpstr>PowerPoint-bemutató</vt:lpstr>
      <vt:lpstr>Diákcsere – láss velünk világot!</vt:lpstr>
      <vt:lpstr>Projektek</vt:lpstr>
      <vt:lpstr>Ami manapság elvárás…</vt:lpstr>
      <vt:lpstr>Várjuk Önöket/ Várunk Téged!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Varsányi Krisztina</dc:creator>
  <cp:lastModifiedBy>user</cp:lastModifiedBy>
  <cp:revision>186</cp:revision>
  <dcterms:created xsi:type="dcterms:W3CDTF">2016-10-01T07:37:23Z</dcterms:created>
  <dcterms:modified xsi:type="dcterms:W3CDTF">2022-10-03T08:33:10Z</dcterms:modified>
</cp:coreProperties>
</file>